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handoutMasterIdLst>
    <p:handoutMasterId r:id="rId166"/>
  </p:handoutMasterIdLst>
  <p:sldIdLst>
    <p:sldId id="424" r:id="rId2"/>
    <p:sldId id="425" r:id="rId3"/>
    <p:sldId id="257" r:id="rId4"/>
    <p:sldId id="258" r:id="rId5"/>
    <p:sldId id="259" r:id="rId6"/>
    <p:sldId id="260" r:id="rId7"/>
    <p:sldId id="261" r:id="rId8"/>
    <p:sldId id="262" r:id="rId9"/>
    <p:sldId id="267" r:id="rId10"/>
    <p:sldId id="263" r:id="rId11"/>
    <p:sldId id="268" r:id="rId12"/>
    <p:sldId id="266" r:id="rId13"/>
    <p:sldId id="269" r:id="rId14"/>
    <p:sldId id="270" r:id="rId15"/>
    <p:sldId id="273" r:id="rId16"/>
    <p:sldId id="275" r:id="rId17"/>
    <p:sldId id="276" r:id="rId18"/>
    <p:sldId id="277" r:id="rId19"/>
    <p:sldId id="278" r:id="rId20"/>
    <p:sldId id="279" r:id="rId21"/>
    <p:sldId id="280" r:id="rId22"/>
    <p:sldId id="281" r:id="rId23"/>
    <p:sldId id="282" r:id="rId24"/>
    <p:sldId id="284" r:id="rId25"/>
    <p:sldId id="374" r:id="rId26"/>
    <p:sldId id="283"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311" r:id="rId41"/>
    <p:sldId id="298" r:id="rId42"/>
    <p:sldId id="312" r:id="rId43"/>
    <p:sldId id="313" r:id="rId44"/>
    <p:sldId id="314" r:id="rId45"/>
    <p:sldId id="315" r:id="rId46"/>
    <p:sldId id="316" r:id="rId47"/>
    <p:sldId id="299" r:id="rId48"/>
    <p:sldId id="300" r:id="rId49"/>
    <p:sldId id="317" r:id="rId50"/>
    <p:sldId id="318" r:id="rId51"/>
    <p:sldId id="319" r:id="rId52"/>
    <p:sldId id="320" r:id="rId53"/>
    <p:sldId id="301" r:id="rId54"/>
    <p:sldId id="302" r:id="rId55"/>
    <p:sldId id="321" r:id="rId56"/>
    <p:sldId id="303" r:id="rId57"/>
    <p:sldId id="322" r:id="rId58"/>
    <p:sldId id="304" r:id="rId59"/>
    <p:sldId id="323" r:id="rId60"/>
    <p:sldId id="305" r:id="rId61"/>
    <p:sldId id="306" r:id="rId62"/>
    <p:sldId id="324" r:id="rId63"/>
    <p:sldId id="325" r:id="rId64"/>
    <p:sldId id="307" r:id="rId65"/>
    <p:sldId id="326" r:id="rId66"/>
    <p:sldId id="327" r:id="rId67"/>
    <p:sldId id="308" r:id="rId68"/>
    <p:sldId id="309" r:id="rId69"/>
    <p:sldId id="310" r:id="rId70"/>
    <p:sldId id="328" r:id="rId71"/>
    <p:sldId id="329" r:id="rId72"/>
    <p:sldId id="330" r:id="rId73"/>
    <p:sldId id="331" r:id="rId74"/>
    <p:sldId id="332" r:id="rId75"/>
    <p:sldId id="338" r:id="rId76"/>
    <p:sldId id="339" r:id="rId77"/>
    <p:sldId id="340" r:id="rId78"/>
    <p:sldId id="333" r:id="rId79"/>
    <p:sldId id="334" r:id="rId80"/>
    <p:sldId id="335" r:id="rId81"/>
    <p:sldId id="336" r:id="rId82"/>
    <p:sldId id="341" r:id="rId83"/>
    <p:sldId id="375"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76" r:id="rId106"/>
    <p:sldId id="377" r:id="rId107"/>
    <p:sldId id="363" r:id="rId108"/>
    <p:sldId id="364" r:id="rId109"/>
    <p:sldId id="378" r:id="rId110"/>
    <p:sldId id="365" r:id="rId111"/>
    <p:sldId id="367" r:id="rId112"/>
    <p:sldId id="366" r:id="rId113"/>
    <p:sldId id="368" r:id="rId114"/>
    <p:sldId id="369" r:id="rId115"/>
    <p:sldId id="370" r:id="rId116"/>
    <p:sldId id="371" r:id="rId117"/>
    <p:sldId id="379" r:id="rId118"/>
    <p:sldId id="372" r:id="rId119"/>
    <p:sldId id="373"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5" r:id="rId135"/>
    <p:sldId id="394" r:id="rId136"/>
    <p:sldId id="396" r:id="rId137"/>
    <p:sldId id="397" r:id="rId138"/>
    <p:sldId id="398" r:id="rId139"/>
    <p:sldId id="399" r:id="rId140"/>
    <p:sldId id="403" r:id="rId141"/>
    <p:sldId id="400" r:id="rId142"/>
    <p:sldId id="401" r:id="rId143"/>
    <p:sldId id="408" r:id="rId144"/>
    <p:sldId id="404" r:id="rId145"/>
    <p:sldId id="407" r:id="rId146"/>
    <p:sldId id="409" r:id="rId147"/>
    <p:sldId id="410" r:id="rId148"/>
    <p:sldId id="406" r:id="rId149"/>
    <p:sldId id="414" r:id="rId150"/>
    <p:sldId id="415" r:id="rId151"/>
    <p:sldId id="411" r:id="rId152"/>
    <p:sldId id="412" r:id="rId153"/>
    <p:sldId id="418" r:id="rId154"/>
    <p:sldId id="417" r:id="rId155"/>
    <p:sldId id="416" r:id="rId156"/>
    <p:sldId id="419" r:id="rId157"/>
    <p:sldId id="413" r:id="rId158"/>
    <p:sldId id="420" r:id="rId159"/>
    <p:sldId id="421" r:id="rId160"/>
    <p:sldId id="402" r:id="rId161"/>
    <p:sldId id="405" r:id="rId162"/>
    <p:sldId id="422" r:id="rId163"/>
    <p:sldId id="423" r:id="rId1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FB7BB-73F6-4C11-B85F-25C276CA8E83}" v="1" dt="2022-03-21T10:44:50.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72913" autoAdjust="0"/>
  </p:normalViewPr>
  <p:slideViewPr>
    <p:cSldViewPr snapToGrid="0">
      <p:cViewPr varScale="1">
        <p:scale>
          <a:sx n="49" d="100"/>
          <a:sy n="49" d="100"/>
        </p:scale>
        <p:origin x="15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56FFB7BB-73F6-4C11-B85F-25C276CA8E83}"/>
    <pc:docChg chg="addSld delSld modSld sldOrd">
      <pc:chgData name="Carlos Leonel Ramirez Martinez" userId="14d3900238d93848" providerId="LiveId" clId="{56FFB7BB-73F6-4C11-B85F-25C276CA8E83}" dt="2022-03-21T10:44:53.007" v="4"/>
      <pc:docMkLst>
        <pc:docMk/>
      </pc:docMkLst>
      <pc:sldChg chg="del">
        <pc:chgData name="Carlos Leonel Ramirez Martinez" userId="14d3900238d93848" providerId="LiveId" clId="{56FFB7BB-73F6-4C11-B85F-25C276CA8E83}" dt="2022-03-21T10:44:14.144" v="1" actId="47"/>
        <pc:sldMkLst>
          <pc:docMk/>
          <pc:sldMk cId="130632517" sldId="265"/>
        </pc:sldMkLst>
      </pc:sldChg>
      <pc:sldChg chg="del">
        <pc:chgData name="Carlos Leonel Ramirez Martinez" userId="14d3900238d93848" providerId="LiveId" clId="{56FFB7BB-73F6-4C11-B85F-25C276CA8E83}" dt="2022-03-21T10:44:11.949" v="0" actId="47"/>
        <pc:sldMkLst>
          <pc:docMk/>
          <pc:sldMk cId="2496997889" sldId="274"/>
        </pc:sldMkLst>
      </pc:sldChg>
      <pc:sldChg chg="add ord">
        <pc:chgData name="Carlos Leonel Ramirez Martinez" userId="14d3900238d93848" providerId="LiveId" clId="{56FFB7BB-73F6-4C11-B85F-25C276CA8E83}" dt="2022-03-21T10:44:53.007" v="4"/>
        <pc:sldMkLst>
          <pc:docMk/>
          <pc:sldMk cId="3714962287" sldId="424"/>
        </pc:sldMkLst>
      </pc:sldChg>
      <pc:sldChg chg="add ord">
        <pc:chgData name="Carlos Leonel Ramirez Martinez" userId="14d3900238d93848" providerId="LiveId" clId="{56FFB7BB-73F6-4C11-B85F-25C276CA8E83}" dt="2022-03-21T10:44:53.007" v="4"/>
        <pc:sldMkLst>
          <pc:docMk/>
          <pc:sldMk cId="1319371871" sldId="42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8/2/2022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‹Nº›</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2/08/2022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‹Nº›</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El </a:t>
            </a:r>
            <a:r>
              <a:rPr lang="en-US" dirty="0" err="1"/>
              <a:t>curso</a:t>
            </a:r>
            <a:r>
              <a:rPr lang="en-US" dirty="0"/>
              <a:t> </a:t>
            </a:r>
            <a:r>
              <a:rPr lang="en-US" dirty="0" err="1"/>
              <a:t>Introducción</a:t>
            </a:r>
            <a:r>
              <a:rPr lang="en-US" dirty="0"/>
              <a:t> al </a:t>
            </a:r>
            <a:r>
              <a:rPr lang="en-US" dirty="0" err="1"/>
              <a:t>sistema</a:t>
            </a:r>
            <a:r>
              <a:rPr lang="en-US" dirty="0"/>
              <a:t> </a:t>
            </a:r>
            <a:r>
              <a:rPr lang="en-US" dirty="0" err="1"/>
              <a:t>operativo</a:t>
            </a:r>
            <a:r>
              <a:rPr lang="en-US" dirty="0"/>
              <a:t> Junos le </a:t>
            </a:r>
            <a:r>
              <a:rPr lang="en-US" u="sng" err="1"/>
              <a:t>brinda</a:t>
            </a:r>
            <a:r>
              <a:rPr lang="en-US" dirty="0"/>
              <a:t> </a:t>
            </a:r>
            <a:r>
              <a:rPr lang="en-US" dirty="0" err="1"/>
              <a:t>los</a:t>
            </a:r>
            <a:r>
              <a:rPr lang="en-US" dirty="0"/>
              <a:t> </a:t>
            </a:r>
            <a:r>
              <a:rPr lang="en-US" dirty="0" err="1"/>
              <a:t>conocimientos</a:t>
            </a:r>
            <a:r>
              <a:rPr lang="en-US" dirty="0"/>
              <a:t> </a:t>
            </a:r>
            <a:r>
              <a:rPr lang="en-US" dirty="0" err="1"/>
              <a:t>básicos</a:t>
            </a:r>
            <a:r>
              <a:rPr lang="en-US" dirty="0"/>
              <a:t> </a:t>
            </a:r>
            <a:r>
              <a:rPr lang="en-US" dirty="0" err="1"/>
              <a:t>necesarios</a:t>
            </a:r>
            <a:r>
              <a:rPr lang="en-US" dirty="0"/>
              <a:t> para </a:t>
            </a:r>
            <a:r>
              <a:rPr lang="en-US" dirty="0" err="1"/>
              <a:t>trabajar</a:t>
            </a:r>
            <a:r>
              <a:rPr lang="en-US" dirty="0"/>
              <a:t> con </a:t>
            </a:r>
            <a:r>
              <a:rPr lang="en-US" dirty="0" err="1"/>
              <a:t>el</a:t>
            </a:r>
            <a:r>
              <a:rPr lang="en-US" dirty="0"/>
              <a:t> </a:t>
            </a:r>
            <a:r>
              <a:rPr lang="en-US" dirty="0" err="1"/>
              <a:t>sistema</a:t>
            </a:r>
            <a:r>
              <a:rPr lang="en-US" dirty="0"/>
              <a:t> </a:t>
            </a:r>
            <a:r>
              <a:rPr lang="en-US" dirty="0" err="1"/>
              <a:t>operativo</a:t>
            </a:r>
            <a:r>
              <a:rPr lang="en-US" dirty="0"/>
              <a:t> Junos y </a:t>
            </a:r>
            <a:r>
              <a:rPr lang="en-US" dirty="0" err="1"/>
              <a:t>configurar</a:t>
            </a:r>
            <a:r>
              <a:rPr lang="en-US" dirty="0"/>
              <a:t> </a:t>
            </a:r>
            <a:r>
              <a:rPr lang="en-US" dirty="0" err="1"/>
              <a:t>dispositivos</a:t>
            </a:r>
            <a:r>
              <a:rPr lang="en-US" dirty="0"/>
              <a:t> Junos. </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147880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que distingue a Junos OS de otros sistemas operativos de red es la forma en que está construido: es un sistema operativo único que se entrega en una pista de versión de software y con una arquitectura modular.</a:t>
            </a:r>
          </a:p>
          <a:p>
            <a:endParaRPr lang="es-ES" dirty="0"/>
          </a:p>
          <a:p>
            <a:r>
              <a:rPr lang="es-ES" dirty="0"/>
              <a:t>Haga clic en cada etiqueta para obtener más información sobre sus características.</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251687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Liberaciones 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algunos casos, ciertas plataformas usan una base de código Junos S que se actualiza a un ritmo más lento para que ciertas características específicas de la plataforma se puedan lanzar a una cadencia más rápida. Tal es el modelo actual para los productos de seguridad de Junos, que ejecutan un tren de lanzamiento centrado en la seguridad llamado lanzamientos X. Las versiones X permiten que las plataformas de seguridad de Junos, como los dispositivos de la serie SRX, aprovechen la base arquitectónica de Junos, como </a:t>
            </a:r>
            <a:r>
              <a:rPr lang="es-ES" dirty="0" err="1"/>
              <a:t>CLl</a:t>
            </a:r>
            <a:r>
              <a:rPr lang="es-ES" dirty="0"/>
              <a:t>, secuencias de comandos y otras capacidades básicas, al mismo tiempo que aceleran las mejoras del servicio de seguridad y mantienen la calidad y la estabilidad en los dispositivos de seguridad que ejecutan el sistema operativo Junos. . Junos 19.2 es la última versión de Junos para dispositivos de seguridad que incluye funciones de seguridad. 19.1 es la versión de código de referencia para las versiones actuales de seguridad X.</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63147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19050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Liberaciones R y F</a:t>
            </a:r>
          </a:p>
          <a:p>
            <a:endParaRPr lang="es-ES" dirty="0"/>
          </a:p>
          <a:p>
            <a:r>
              <a:rPr lang="es-ES" dirty="0"/>
              <a:t>Las versiones de Junos se numeran con el formato </a:t>
            </a:r>
            <a:r>
              <a:rPr lang="es-ES"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a:p>
            <a:endParaRPr lang="es-ES" dirty="0"/>
          </a:p>
          <a:p>
            <a:r>
              <a:rPr lang="es-ES" dirty="0"/>
              <a:t>Como se discutió anteriormente, el tipo de versión X es para plataformas de seguridad. Los otros dos tipos que encontrará comúnmente son lanzamientos de mantenimiento o R y lanzamientos de velocidad de características o F. Las nuevas versiones de R solo presentan correcciones de errores y no incluyen ninguna característica nueva. Es decir, la versión 19.1R2 no contendrá ninguna característica que no esté incluida en la 19.1R1. No se introducirán nuevas características hasta la versión 19.2R1.</a:t>
            </a:r>
          </a:p>
          <a:p>
            <a:endParaRPr lang="es-ES" dirty="0"/>
          </a:p>
          <a:p>
            <a:r>
              <a:rPr lang="es-ES" dirty="0"/>
              <a:t>Para la versión 15.1, Juniper también está lanzando lanzamientos de velocidad característica o tipo F. Una nueva versión F puede contener nuevos contenidos o funciones, así como correcciones de errores de la serie R. Las nuevas funciones se fusionan nuevamente en la línea principal o en el tren de lanzamiento R en versiones futuras. Por ejemplo, una nueva característica introducida en la versión 15.1F2 se introducirá en una versión R como mínimo en la 15.2R1. El siguiente gráfico ilustra un posible plan de lanzamiento para una única versión de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279477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tramas, paquetes o ambos a través de un dispositivo que ejecuta Junos OS. Este diseño le permite ajustar cada proceso para obtener el máximo rendimiento y confiabilidad. 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75192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y resalta los planos de control y reenvío. El motor de enrutamiento (RE) realiza las funciones del plano de control de un dispositivo de red de Juniper Networks.</a:t>
            </a:r>
          </a:p>
          <a:p>
            <a:endParaRPr lang="es-ES" dirty="0"/>
          </a:p>
          <a:p>
            <a:r>
              <a:rPr lang="es-ES" dirty="0"/>
              <a:t>El RE es el cerebro de la plataforma, se encarga de realizar las actualizaciones de protocolos y la gestión del sistema. El RE ejecuta varios procesos de software de gestión y protocolo que residen dentro de un entorno de memoria protegida.</a:t>
            </a:r>
          </a:p>
          <a:p>
            <a:endParaRPr lang="es-ES" dirty="0"/>
          </a:p>
          <a:p>
            <a:r>
              <a:rPr lang="es-ES" dirty="0"/>
              <a:t>El RE se basa en una arquitectura X86 o </a:t>
            </a:r>
            <a:r>
              <a:rPr lang="es-ES" dirty="0" err="1"/>
              <a:t>PowerPC</a:t>
            </a:r>
            <a:r>
              <a:rPr lang="es-ES" dirty="0"/>
              <a:t>, según la plataforma específica que ejecuta Junos OS. El RE mantiene las tablas de enrutamiento, la tabla de puentes y la tabla de reenvío principal, y se conecta al motor de reenvío de paquetes (PFE) a través de un enlace interno.</a:t>
            </a:r>
          </a:p>
          <a:p>
            <a:endParaRPr lang="es-ES" dirty="0"/>
          </a:p>
          <a:p>
            <a:r>
              <a:rPr lang="es-ES" dirty="0"/>
              <a:t>Nota: Aunque todos los dispositivos Junos comparten este objetivo de diseño común, los componentes reales que conforman los planos de control y reenvío varían entre los diferentes dispositivos Junos.</a:t>
            </a:r>
          </a:p>
          <a:p>
            <a:endParaRPr lang="es-ES" dirty="0"/>
          </a:p>
          <a:p>
            <a:r>
              <a:rPr lang="es-ES" dirty="0"/>
              <a:t>Para obtener detalles adicionales sobre un dispositivo Junos específico, consulte las publicaciones técnicas.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361353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21074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240978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proporciona</a:t>
            </a:r>
            <a:r>
              <a:rPr lang="en-US"/>
              <a:t> </a:t>
            </a:r>
            <a:r>
              <a:rPr lang="en-US" err="1"/>
              <a:t>una</a:t>
            </a:r>
            <a:r>
              <a:rPr lang="en-US"/>
              <a:t> breve </a:t>
            </a:r>
            <a:r>
              <a:rPr lang="en-US" err="1"/>
              <a:t>descripción</a:t>
            </a:r>
            <a:r>
              <a:rPr lang="en-US"/>
              <a:t> general de las </a:t>
            </a:r>
            <a:r>
              <a:rPr lang="en-US" err="1"/>
              <a:t>familias</a:t>
            </a:r>
            <a:r>
              <a:rPr lang="en-US"/>
              <a:t> de </a:t>
            </a:r>
            <a:r>
              <a:rPr lang="en-US" err="1"/>
              <a:t>dispositivos</a:t>
            </a:r>
            <a:r>
              <a:rPr lang="en-US"/>
              <a:t> Junos y </a:t>
            </a:r>
            <a:r>
              <a:rPr lang="en-US" err="1"/>
              <a:t>analiza</a:t>
            </a:r>
            <a:r>
              <a:rPr lang="en-US"/>
              <a:t> </a:t>
            </a:r>
            <a:r>
              <a:rPr lang="en-US" err="1"/>
              <a:t>los</a:t>
            </a:r>
            <a:r>
              <a:rPr lang="en-US"/>
              <a:t> </a:t>
            </a:r>
            <a:r>
              <a:rPr lang="en-US" err="1"/>
              <a:t>componentes</a:t>
            </a:r>
            <a:r>
              <a:rPr lang="en-US"/>
              <a:t> clave de la </a:t>
            </a:r>
            <a:r>
              <a:rPr lang="en-US" err="1"/>
              <a:t>arquitectura</a:t>
            </a:r>
            <a:r>
              <a:rPr lang="en-US"/>
              <a:t> del software.</a:t>
            </a:r>
            <a:endParaRPr lang="es-ES"/>
          </a:p>
          <a:p>
            <a:r>
              <a:rPr lang="en-US"/>
              <a:t>Los </a:t>
            </a:r>
            <a:r>
              <a:rPr lang="en-US" err="1"/>
              <a:t>temas</a:t>
            </a:r>
            <a:r>
              <a:rPr lang="en-US"/>
              <a:t> </a:t>
            </a:r>
            <a:r>
              <a:rPr lang="en-US" err="1"/>
              <a:t>principales</a:t>
            </a:r>
            <a:r>
              <a:rPr lang="en-US"/>
              <a:t> </a:t>
            </a:r>
            <a:r>
              <a:rPr lang="en-US" err="1"/>
              <a:t>incluyen</a:t>
            </a:r>
            <a:r>
              <a:rPr lang="en-US"/>
              <a:t> las </a:t>
            </a:r>
            <a:r>
              <a:rPr lang="en-US" err="1"/>
              <a:t>opciones</a:t>
            </a:r>
            <a:r>
              <a:rPr lang="en-US"/>
              <a:t> de </a:t>
            </a:r>
            <a:r>
              <a:rPr lang="en-US" err="1"/>
              <a:t>interfaz</a:t>
            </a:r>
            <a:r>
              <a:rPr lang="en-US"/>
              <a:t> de </a:t>
            </a:r>
            <a:r>
              <a:rPr lang="en-US" err="1"/>
              <a:t>usuario</a:t>
            </a:r>
            <a:r>
              <a:rPr lang="en-US"/>
              <a:t> tanto </a:t>
            </a:r>
            <a:r>
              <a:rPr lang="en-US" err="1"/>
              <a:t>en</a:t>
            </a:r>
            <a:r>
              <a:rPr lang="en-US"/>
              <a:t> CLI </a:t>
            </a:r>
            <a:r>
              <a:rPr lang="en-US" err="1"/>
              <a:t>como</a:t>
            </a:r>
            <a:r>
              <a:rPr lang="en-US"/>
              <a:t> </a:t>
            </a:r>
            <a:r>
              <a:rPr lang="en-US" err="1"/>
              <a:t>en</a:t>
            </a:r>
            <a:r>
              <a:rPr lang="en-US"/>
              <a:t> J-Web, </a:t>
            </a:r>
            <a:r>
              <a:rPr lang="en-US" err="1"/>
              <a:t>tareas</a:t>
            </a:r>
            <a:r>
              <a:rPr lang="en-US"/>
              <a:t> de </a:t>
            </a:r>
            <a:r>
              <a:rPr lang="en-US" err="1"/>
              <a:t>configuración</a:t>
            </a:r>
            <a:r>
              <a:rPr lang="en-US"/>
              <a:t> </a:t>
            </a:r>
            <a:r>
              <a:rPr lang="en-US" err="1"/>
              <a:t>típicamente</a:t>
            </a:r>
            <a:r>
              <a:rPr lang="en-US"/>
              <a:t> </a:t>
            </a:r>
            <a:r>
              <a:rPr lang="en-US" err="1"/>
              <a:t>asociadas</a:t>
            </a:r>
            <a:r>
              <a:rPr lang="en-US"/>
              <a:t> con la </a:t>
            </a:r>
            <a:r>
              <a:rPr lang="en-US" err="1"/>
              <a:t>configuración</a:t>
            </a:r>
            <a:r>
              <a:rPr lang="en-US"/>
              <a:t> </a:t>
            </a:r>
            <a:r>
              <a:rPr lang="en-US" err="1"/>
              <a:t>inicial</a:t>
            </a:r>
            <a:r>
              <a:rPr lang="en-US"/>
              <a:t> de </a:t>
            </a:r>
            <a:r>
              <a:rPr lang="en-US" err="1"/>
              <a:t>dispositivos</a:t>
            </a:r>
            <a:r>
              <a:rPr lang="en-US"/>
              <a:t>, </a:t>
            </a:r>
            <a:r>
              <a:rPr lang="en-US" err="1"/>
              <a:t>conceptos</a:t>
            </a:r>
            <a:r>
              <a:rPr lang="en-US"/>
              <a:t> </a:t>
            </a:r>
            <a:r>
              <a:rPr lang="en-US" err="1"/>
              <a:t>básicos</a:t>
            </a:r>
            <a:r>
              <a:rPr lang="en-US"/>
              <a:t> de </a:t>
            </a:r>
            <a:r>
              <a:rPr lang="en-US" err="1"/>
              <a:t>configuración</a:t>
            </a:r>
            <a:r>
              <a:rPr lang="en-US"/>
              <a:t> de </a:t>
            </a:r>
            <a:r>
              <a:rPr lang="en-US" err="1"/>
              <a:t>interfaz</a:t>
            </a:r>
            <a:r>
              <a:rPr lang="en-US"/>
              <a:t> con </a:t>
            </a:r>
            <a:r>
              <a:rPr lang="en-US" err="1"/>
              <a:t>ejemplos</a:t>
            </a:r>
            <a:r>
              <a:rPr lang="en-US"/>
              <a:t> de </a:t>
            </a:r>
            <a:r>
              <a:rPr lang="en-US" err="1"/>
              <a:t>configuración</a:t>
            </a:r>
            <a:r>
              <a:rPr lang="en-US"/>
              <a:t>, </a:t>
            </a:r>
            <a:r>
              <a:rPr lang="en-US" err="1"/>
              <a:t>configuración</a:t>
            </a:r>
            <a:r>
              <a:rPr lang="en-US"/>
              <a:t> </a:t>
            </a:r>
            <a:r>
              <a:rPr lang="en-US" err="1"/>
              <a:t>secundaria</a:t>
            </a:r>
            <a:r>
              <a:rPr lang="en-US"/>
              <a:t> del </a:t>
            </a:r>
            <a:r>
              <a:rPr lang="en-US" err="1"/>
              <a:t>sistema</a:t>
            </a:r>
            <a:r>
              <a:rPr lang="en-US"/>
              <a:t> y </a:t>
            </a:r>
            <a:r>
              <a:rPr lang="en-US" err="1"/>
              <a:t>los</a:t>
            </a:r>
            <a:r>
              <a:rPr lang="en-US"/>
              <a:t> </a:t>
            </a:r>
            <a:r>
              <a:rPr lang="en-US" err="1"/>
              <a:t>conceptos</a:t>
            </a:r>
            <a:r>
              <a:rPr lang="en-US"/>
              <a:t> </a:t>
            </a:r>
            <a:r>
              <a:rPr lang="en-US" err="1"/>
              <a:t>básicos</a:t>
            </a:r>
            <a:r>
              <a:rPr lang="en-US"/>
              <a:t> de </a:t>
            </a:r>
            <a:r>
              <a:rPr lang="en-US" err="1"/>
              <a:t>monitoreo</a:t>
            </a:r>
            <a:r>
              <a:rPr lang="en-US"/>
              <a:t> </a:t>
            </a:r>
            <a:r>
              <a:rPr lang="en-US" err="1"/>
              <a:t>operativo</a:t>
            </a:r>
            <a:r>
              <a:rPr lang="en-US"/>
              <a:t> y </a:t>
            </a:r>
            <a:r>
              <a:rPr lang="en-US" err="1"/>
              <a:t>mantenimiento</a:t>
            </a:r>
            <a:r>
              <a:rPr lang="en-US"/>
              <a:t> de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116529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412661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216861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41656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602915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70773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346052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23959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3855753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3628219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28387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t>Luego</a:t>
            </a:r>
            <a:r>
              <a:rPr lang="en-US"/>
              <a:t>, </a:t>
            </a:r>
            <a:r>
              <a:rPr lang="en-US" err="1"/>
              <a:t>el</a:t>
            </a:r>
            <a:r>
              <a:rPr lang="en-US"/>
              <a:t> </a:t>
            </a:r>
            <a:r>
              <a:rPr lang="en-US" err="1"/>
              <a:t>curso</a:t>
            </a:r>
            <a:r>
              <a:rPr lang="en-US"/>
              <a:t> </a:t>
            </a:r>
            <a:r>
              <a:rPr lang="en-US" err="1"/>
              <a:t>profundiza</a:t>
            </a:r>
            <a:r>
              <a:rPr lang="en-US"/>
              <a:t> </a:t>
            </a:r>
            <a:r>
              <a:rPr lang="en-US" err="1"/>
              <a:t>en</a:t>
            </a:r>
            <a:r>
              <a:rPr lang="en-US"/>
              <a:t> </a:t>
            </a:r>
            <a:r>
              <a:rPr lang="en-US" err="1"/>
              <a:t>el</a:t>
            </a:r>
            <a:r>
              <a:rPr lang="en-US"/>
              <a:t> </a:t>
            </a:r>
            <a:r>
              <a:rPr lang="en-US" err="1"/>
              <a:t>conocimiento</a:t>
            </a:r>
            <a:r>
              <a:rPr lang="en-US"/>
              <a:t> </a:t>
            </a:r>
            <a:r>
              <a:rPr lang="en-US" err="1"/>
              <a:t>básico</a:t>
            </a:r>
            <a:r>
              <a:rPr lang="en-US"/>
              <a:t> de </a:t>
            </a:r>
            <a:r>
              <a:rPr lang="en-US" err="1"/>
              <a:t>enrutamiento</a:t>
            </a:r>
            <a:r>
              <a:rPr lang="en-US"/>
              <a:t> y </a:t>
            </a:r>
            <a:r>
              <a:rPr lang="en-US" err="1"/>
              <a:t>ejemplos</a:t>
            </a:r>
            <a:r>
              <a:rPr lang="en-US"/>
              <a:t> de </a:t>
            </a:r>
            <a:r>
              <a:rPr lang="en-US" err="1"/>
              <a:t>configuración</a:t>
            </a:r>
            <a:r>
              <a:rPr lang="en-US"/>
              <a:t>, </a:t>
            </a:r>
            <a:r>
              <a:rPr lang="en-US" err="1"/>
              <a:t>incluidos</a:t>
            </a:r>
            <a:r>
              <a:rPr lang="en-US"/>
              <a:t> </a:t>
            </a:r>
            <a:r>
              <a:rPr lang="en-US" err="1"/>
              <a:t>los</a:t>
            </a:r>
            <a:r>
              <a:rPr lang="en-US"/>
              <a:t> </a:t>
            </a:r>
            <a:r>
              <a:rPr lang="en-US" err="1"/>
              <a:t>conceptos</a:t>
            </a:r>
            <a:r>
              <a:rPr lang="en-US"/>
              <a:t> </a:t>
            </a:r>
            <a:r>
              <a:rPr lang="en-US" err="1"/>
              <a:t>generales</a:t>
            </a:r>
            <a:r>
              <a:rPr lang="en-US"/>
              <a:t> de </a:t>
            </a:r>
            <a:r>
              <a:rPr lang="en-US" err="1"/>
              <a:t>enrutamiento</a:t>
            </a:r>
            <a:r>
              <a:rPr lang="en-US"/>
              <a:t>, la </a:t>
            </a:r>
            <a:r>
              <a:rPr lang="en-US" err="1"/>
              <a:t>política</a:t>
            </a:r>
            <a:r>
              <a:rPr lang="en-US"/>
              <a:t> de </a:t>
            </a:r>
            <a:r>
              <a:rPr lang="en-US" err="1"/>
              <a:t>enrutamiento</a:t>
            </a:r>
            <a:r>
              <a:rPr lang="en-US"/>
              <a:t> y </a:t>
            </a:r>
            <a:r>
              <a:rPr lang="en-US" err="1"/>
              <a:t>los</a:t>
            </a:r>
            <a:r>
              <a:rPr lang="en-US"/>
              <a:t> </a:t>
            </a:r>
            <a:r>
              <a:rPr lang="en-US" err="1"/>
              <a:t>filtros</a:t>
            </a:r>
            <a:r>
              <a:rPr lang="en-US"/>
              <a:t> de firewall.</a:t>
            </a:r>
            <a:endParaRPr lang="es-ES"/>
          </a:p>
          <a:p>
            <a:r>
              <a:rPr lang="en-US"/>
              <a:t>A </a:t>
            </a:r>
            <a:r>
              <a:rPr lang="en-US" err="1"/>
              <a:t>través</a:t>
            </a:r>
            <a:r>
              <a:rPr lang="en-US"/>
              <a:t> de </a:t>
            </a:r>
            <a:r>
              <a:rPr lang="en-US" err="1"/>
              <a:t>demostraciones</a:t>
            </a:r>
            <a:r>
              <a:rPr lang="en-US"/>
              <a:t> y </a:t>
            </a:r>
            <a:r>
              <a:rPr lang="en-US" err="1"/>
              <a:t>laboratorios</a:t>
            </a:r>
            <a:r>
              <a:rPr lang="en-US"/>
              <a:t> </a:t>
            </a:r>
            <a:r>
              <a:rPr lang="en-US" err="1"/>
              <a:t>prácticos</a:t>
            </a:r>
            <a:r>
              <a:rPr lang="en-US"/>
              <a:t>, </a:t>
            </a:r>
            <a:r>
              <a:rPr lang="en-US" err="1"/>
              <a:t>obtendrá</a:t>
            </a:r>
            <a:r>
              <a:rPr lang="en-US"/>
              <a:t> </a:t>
            </a:r>
            <a:r>
              <a:rPr lang="en-US" err="1"/>
              <a:t>experiencia</a:t>
            </a:r>
            <a:r>
              <a:rPr lang="en-US"/>
              <a:t> </a:t>
            </a:r>
            <a:r>
              <a:rPr lang="en-US" err="1"/>
              <a:t>en</a:t>
            </a:r>
            <a:r>
              <a:rPr lang="en-US"/>
              <a:t> la </a:t>
            </a:r>
            <a:r>
              <a:rPr lang="en-US" err="1"/>
              <a:t>configuración</a:t>
            </a:r>
            <a:r>
              <a:rPr lang="en-US"/>
              <a:t> y </a:t>
            </a:r>
            <a:r>
              <a:rPr lang="en-US" err="1"/>
              <a:t>el</a:t>
            </a:r>
            <a:r>
              <a:rPr lang="en-US"/>
              <a:t> control del </a:t>
            </a:r>
            <a:r>
              <a:rPr lang="en-US" err="1"/>
              <a:t>sistema</a:t>
            </a:r>
            <a:r>
              <a:rPr lang="en-US"/>
              <a:t> </a:t>
            </a:r>
            <a:r>
              <a:rPr lang="en-US" err="1"/>
              <a:t>operativo</a:t>
            </a:r>
            <a:r>
              <a:rPr lang="en-US"/>
              <a:t> Junos y </a:t>
            </a:r>
            <a:r>
              <a:rPr lang="en-US" err="1"/>
              <a:t>en</a:t>
            </a:r>
            <a:r>
              <a:rPr lang="en-US"/>
              <a:t> </a:t>
            </a:r>
            <a:r>
              <a:rPr lang="en-US" err="1"/>
              <a:t>el</a:t>
            </a:r>
            <a:r>
              <a:rPr lang="en-US"/>
              <a:t> control de las </a:t>
            </a:r>
            <a:r>
              <a:rPr lang="en-US" err="1"/>
              <a:t>operaciones</a:t>
            </a:r>
            <a:r>
              <a:rPr lang="en-US"/>
              <a:t> </a:t>
            </a:r>
            <a:r>
              <a:rPr lang="en-US" err="1"/>
              <a:t>básicas</a:t>
            </a:r>
            <a:r>
              <a:rPr lang="en-US"/>
              <a:t> del </a:t>
            </a:r>
            <a:r>
              <a:rPr lang="en-US" err="1"/>
              <a:t>dispositivo</a:t>
            </a:r>
            <a:r>
              <a:rPr lang="en-US"/>
              <a:t>. Este </a:t>
            </a:r>
            <a:r>
              <a:rPr lang="en-US" err="1"/>
              <a:t>curso</a:t>
            </a:r>
            <a:r>
              <a:rPr lang="en-US"/>
              <a:t> se </a:t>
            </a:r>
            <a:r>
              <a:rPr lang="en-US" err="1"/>
              <a:t>basa</a:t>
            </a:r>
            <a:r>
              <a:rPr lang="en-US"/>
              <a:t> </a:t>
            </a:r>
            <a:r>
              <a:rPr lang="en-US" err="1"/>
              <a:t>en</a:t>
            </a:r>
            <a:r>
              <a:rPr lang="en-US"/>
              <a:t> Junos OS </a:t>
            </a:r>
            <a:r>
              <a:rPr lang="en-US" err="1"/>
              <a:t>versión</a:t>
            </a:r>
            <a:r>
              <a:rPr lang="en-US"/>
              <a:t> 19.2R1.8.</a:t>
            </a:r>
            <a:endParaRPr lang="es-ES"/>
          </a:p>
          <a:p>
            <a:endParaRPr lang="en-US">
              <a:cs typeface="Calibri"/>
            </a:endParaRPr>
          </a:p>
          <a:p>
            <a:endParaRPr lang="en-US"/>
          </a:p>
          <a:p>
            <a:endParaRPr lang="en-US"/>
          </a:p>
          <a:p>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181067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 aplicar un Firewall </a:t>
            </a:r>
            <a:r>
              <a:rPr lang="es-GT" dirty="0" err="1"/>
              <a:t>Filter</a:t>
            </a:r>
            <a:r>
              <a:rPr lang="es-GT" dirty="0"/>
              <a:t> en la interfaz lo0.0 input, estamos </a:t>
            </a:r>
            <a:r>
              <a:rPr lang="es-GT" dirty="0" err="1"/>
              <a:t>aplicandolo</a:t>
            </a:r>
            <a:r>
              <a:rPr lang="es-GT" dirty="0"/>
              <a:t> al fxp1 (link interno)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209353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ha visto anteriormente, Junos comenzó como una sola entidad. en Junos tradicionales. el plano de control, motor de reenvío. y todos los controladores de hardware son componentes modulares de una sola imagen. Esta imagen de software está estrechamente ligada a su hardware subyacente.</a:t>
            </a:r>
          </a:p>
          <a:p>
            <a:endParaRPr lang="es-ES" dirty="0"/>
          </a:p>
          <a:p>
            <a:r>
              <a:rPr lang="es-ES" dirty="0"/>
              <a:t>Junos virtualizado aprovecha las tecnologías de virtualización para ejecutar Junos en una máquina virtual sobre el KVM o Hipervisor </a:t>
            </a:r>
            <a:r>
              <a:rPr lang="es-ES" dirty="0" err="1"/>
              <a:t>VMWare</a:t>
            </a:r>
            <a:r>
              <a:rPr lang="es-ES" dirty="0"/>
              <a:t>. Tenga en cuenta que todos los componentes del sistema operativo Junos todavía están fusionados en una sola imagen. Los productos </a:t>
            </a:r>
            <a:r>
              <a:rPr lang="es-ES" dirty="0" err="1"/>
              <a:t>vSRX</a:t>
            </a:r>
            <a:r>
              <a:rPr lang="es-ES" dirty="0"/>
              <a:t> y </a:t>
            </a:r>
            <a:r>
              <a:rPr lang="es-ES" dirty="0" err="1"/>
              <a:t>vMX</a:t>
            </a:r>
            <a:r>
              <a:rPr lang="es-ES" dirty="0"/>
              <a:t> son ejemplos de Junos virtualizados.</a:t>
            </a:r>
          </a:p>
          <a:p>
            <a:endParaRPr lang="es-ES" dirty="0"/>
          </a:p>
          <a:p>
            <a:r>
              <a:rPr lang="es-ES" dirty="0"/>
              <a:t>El desarrollo posterior de Junos aprovechó aún más la virtualización y separó el software PFE y los componentes específicos de la plataforma del núcleo OS. El plano de control y los demonios adjuntos al plano de control permanecieron con el </a:t>
            </a:r>
            <a:r>
              <a:rPr lang="es-ES" dirty="0" err="1"/>
              <a:t>kernel</a:t>
            </a:r>
            <a:r>
              <a:rPr lang="es-ES" dirty="0"/>
              <a:t> de FreeBSD. pero el sistema operativo se abrió a API externas. y el </a:t>
            </a:r>
            <a:r>
              <a:rPr lang="es-ES" dirty="0" err="1"/>
              <a:t>El</a:t>
            </a:r>
            <a:r>
              <a:rPr lang="es-ES" dirty="0"/>
              <a:t> PFE y el software específico de la plataforma ya no estaban integrados directamente en el sistema operativo.</a:t>
            </a:r>
          </a:p>
          <a:p>
            <a:endParaRPr lang="es-ES" dirty="0"/>
          </a:p>
          <a:p>
            <a:endParaRPr lang="es-ES" dirty="0"/>
          </a:p>
          <a:p>
            <a:endParaRPr lang="es-ES" dirty="0"/>
          </a:p>
          <a:p>
            <a:r>
              <a:rPr lang="es-ES" dirty="0"/>
              <a:t>Junos desagregado separó los controladores de la plataforma y el motor de reenvío (software PFE) y los está ejecutando en su propio entornos virtuales directamente sobre Linux.</a:t>
            </a:r>
          </a:p>
          <a:p>
            <a:endParaRPr lang="es-ES" dirty="0"/>
          </a:p>
          <a:p>
            <a:r>
              <a:rPr lang="es-ES" dirty="0"/>
              <a:t>Haga clic en el botón Ventajas de Junos desagregado para ver las ventajas de Junos desagregado.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78</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1242194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 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a:t>
            </a:r>
            <a:r>
              <a:rPr lang="es-ES" dirty="0" err="1"/>
              <a:t>Evolved</a:t>
            </a:r>
            <a:r>
              <a:rPr lang="es-ES" dirty="0"/>
              <a:t> están basadas en aplicaciones. y se ejecuta en un hipervisor Linux. También se pueden implementar aplicaciones de terceros desarrolladas para ejecutarse en el hipervisor. Y porque la información relacionada con todos los procesos en el dispositivo se almacena en una infraestructura de estado distribuido. o base de datos, se pueden desarrollar aplicaciones de terceros como consumidores de esa información de estado, que recuperan información del almacén de datos para administradores, plataformas de gestión, etc.</a:t>
            </a:r>
          </a:p>
          <a:p>
            <a:endParaRPr lang="es-ES" dirty="0"/>
          </a:p>
          <a:p>
            <a:r>
              <a:rPr lang="es-ES" dirty="0"/>
              <a:t>También se pueden desarrollar e implementar como publicadores de información, que pueden publicar información en el almacén de datos, siempre que tenga el formato adecuado y utilice las API integradas.</a:t>
            </a:r>
          </a:p>
          <a:p>
            <a:endParaRPr lang="es-ES" dirty="0"/>
          </a:p>
          <a:p>
            <a:r>
              <a:rPr lang="es-ES" dirty="0"/>
              <a:t>Actualmente, Junos </a:t>
            </a:r>
            <a:r>
              <a:rPr lang="es-ES" dirty="0" err="1"/>
              <a:t>Evolved</a:t>
            </a:r>
            <a:r>
              <a:rPr lang="es-ES" dirty="0"/>
              <a:t> está destinado a los casos de uso del centro de datos/nube y, como tal, puede ejecutarse en "servidores genéricos comerciales" que usan silicio comercial o en dispositivos de hardware Juniper compatibles.</a:t>
            </a:r>
          </a:p>
          <a:p>
            <a:endParaRPr lang="es-ES" dirty="0"/>
          </a:p>
          <a:p>
            <a:r>
              <a:rPr lang="es-ES" dirty="0"/>
              <a:t>Tenga en cuenta que para obtener más información sobre Junos </a:t>
            </a:r>
            <a:r>
              <a:rPr lang="es-ES" dirty="0" err="1"/>
              <a:t>Evolved</a:t>
            </a:r>
            <a:r>
              <a:rPr lang="es-ES" dirty="0"/>
              <a:t>, consulte la URL que se muestra. Para obtener más información sobre el software Junos</a:t>
            </a:r>
          </a:p>
          <a:p>
            <a:r>
              <a:rPr lang="es-ES" dirty="0"/>
              <a:t>desglose, consulte la URL mostrada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82</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84</a:t>
            </a:fld>
            <a:endParaRPr lang="en-US"/>
          </a:p>
        </p:txBody>
      </p:sp>
    </p:spTree>
    <p:extLst>
      <p:ext uri="{BB962C8B-B14F-4D97-AF65-F5344CB8AC3E}">
        <p14:creationId xmlns:p14="http://schemas.microsoft.com/office/powerpoint/2010/main" val="3498957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217947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119558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Haga </a:t>
            </a:r>
            <a:r>
              <a:rPr lang="en-US" err="1"/>
              <a:t>clic</a:t>
            </a:r>
            <a:r>
              <a:rPr lang="en-US"/>
              <a:t> </a:t>
            </a:r>
            <a:r>
              <a:rPr lang="en-US" err="1"/>
              <a:t>en</a:t>
            </a:r>
            <a:r>
              <a:rPr lang="en-US"/>
              <a:t> </a:t>
            </a:r>
            <a:r>
              <a:rPr lang="en-US" err="1"/>
              <a:t>cada</a:t>
            </a:r>
            <a:r>
              <a:rPr lang="en-US"/>
              <a:t> </a:t>
            </a:r>
            <a:r>
              <a:rPr lang="en-US" err="1"/>
              <a:t>etiqueta</a:t>
            </a:r>
            <a:r>
              <a:rPr lang="en-US"/>
              <a:t> para </a:t>
            </a:r>
            <a:r>
              <a:rPr lang="en-US" err="1"/>
              <a:t>obtener</a:t>
            </a:r>
            <a:r>
              <a:rPr lang="en-US"/>
              <a:t> </a:t>
            </a:r>
            <a:r>
              <a:rPr lang="en-US" err="1"/>
              <a:t>más</a:t>
            </a:r>
            <a:r>
              <a:rPr lang="en-US"/>
              <a:t> </a:t>
            </a:r>
            <a:r>
              <a:rPr lang="en-US" err="1"/>
              <a:t>información</a:t>
            </a:r>
            <a:r>
              <a:rPr lang="en-US"/>
              <a:t>.</a:t>
            </a:r>
            <a:endParaRPr lang="es-ES"/>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3231448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530266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88</a:t>
            </a:fld>
            <a:endParaRPr lang="en-US"/>
          </a:p>
        </p:txBody>
      </p:sp>
    </p:spTree>
    <p:extLst>
      <p:ext uri="{BB962C8B-B14F-4D97-AF65-F5344CB8AC3E}">
        <p14:creationId xmlns:p14="http://schemas.microsoft.com/office/powerpoint/2010/main" val="441999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89</a:t>
            </a:fld>
            <a:endParaRPr lang="en-US"/>
          </a:p>
        </p:txBody>
      </p:sp>
    </p:spTree>
    <p:extLst>
      <p:ext uri="{BB962C8B-B14F-4D97-AF65-F5344CB8AC3E}">
        <p14:creationId xmlns:p14="http://schemas.microsoft.com/office/powerpoint/2010/main" val="3504968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90</a:t>
            </a:fld>
            <a:endParaRPr lang="en-US"/>
          </a:p>
        </p:txBody>
      </p:sp>
    </p:spTree>
    <p:extLst>
      <p:ext uri="{BB962C8B-B14F-4D97-AF65-F5344CB8AC3E}">
        <p14:creationId xmlns:p14="http://schemas.microsoft.com/office/powerpoint/2010/main" val="3720685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91</a:t>
            </a:fld>
            <a:endParaRPr lang="en-US"/>
          </a:p>
        </p:txBody>
      </p:sp>
    </p:spTree>
    <p:extLst>
      <p:ext uri="{BB962C8B-B14F-4D97-AF65-F5344CB8AC3E}">
        <p14:creationId xmlns:p14="http://schemas.microsoft.com/office/powerpoint/2010/main" val="94745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92</a:t>
            </a:fld>
            <a:endParaRPr lang="en-US"/>
          </a:p>
        </p:txBody>
      </p:sp>
    </p:spTree>
    <p:extLst>
      <p:ext uri="{BB962C8B-B14F-4D97-AF65-F5344CB8AC3E}">
        <p14:creationId xmlns:p14="http://schemas.microsoft.com/office/powerpoint/2010/main" val="2973279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93</a:t>
            </a:fld>
            <a:endParaRPr lang="en-US"/>
          </a:p>
        </p:txBody>
      </p:sp>
    </p:spTree>
    <p:extLst>
      <p:ext uri="{BB962C8B-B14F-4D97-AF65-F5344CB8AC3E}">
        <p14:creationId xmlns:p14="http://schemas.microsoft.com/office/powerpoint/2010/main" val="3118076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94</a:t>
            </a:fld>
            <a:endParaRPr lang="en-US"/>
          </a:p>
        </p:txBody>
      </p:sp>
    </p:spTree>
    <p:extLst>
      <p:ext uri="{BB962C8B-B14F-4D97-AF65-F5344CB8AC3E}">
        <p14:creationId xmlns:p14="http://schemas.microsoft.com/office/powerpoint/2010/main" val="750124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95</a:t>
            </a:fld>
            <a:endParaRPr lang="en-US"/>
          </a:p>
        </p:txBody>
      </p:sp>
    </p:spTree>
    <p:extLst>
      <p:ext uri="{BB962C8B-B14F-4D97-AF65-F5344CB8AC3E}">
        <p14:creationId xmlns:p14="http://schemas.microsoft.com/office/powerpoint/2010/main" val="756691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96</a:t>
            </a:fld>
            <a:endParaRPr lang="en-US"/>
          </a:p>
        </p:txBody>
      </p:sp>
    </p:spTree>
    <p:extLst>
      <p:ext uri="{BB962C8B-B14F-4D97-AF65-F5344CB8AC3E}">
        <p14:creationId xmlns:p14="http://schemas.microsoft.com/office/powerpoint/2010/main" val="26727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curso</a:t>
            </a:r>
            <a:r>
              <a:rPr lang="en-US"/>
              <a:t> </a:t>
            </a:r>
            <a:r>
              <a:rPr lang="en-US" err="1"/>
              <a:t>Introducción</a:t>
            </a:r>
            <a:r>
              <a:rPr lang="en-US"/>
              <a:t> al </a:t>
            </a:r>
            <a:r>
              <a:rPr lang="en-US" err="1"/>
              <a:t>sistema</a:t>
            </a:r>
            <a:r>
              <a:rPr lang="en-US"/>
              <a:t> </a:t>
            </a:r>
            <a:r>
              <a:rPr lang="en-US" err="1"/>
              <a:t>operativo</a:t>
            </a:r>
            <a:r>
              <a:rPr lang="en-US"/>
              <a:t> Junos le </a:t>
            </a:r>
            <a:r>
              <a:rPr lang="en-US" err="1"/>
              <a:t>brinda</a:t>
            </a:r>
            <a:r>
              <a:rPr lang="en-US"/>
              <a:t> </a:t>
            </a:r>
            <a:r>
              <a:rPr lang="en-US" err="1"/>
              <a:t>los</a:t>
            </a:r>
            <a:r>
              <a:rPr lang="en-US"/>
              <a:t> </a:t>
            </a:r>
            <a:r>
              <a:rPr lang="en-US" err="1"/>
              <a:t>conocimientos</a:t>
            </a:r>
            <a:r>
              <a:rPr lang="en-US"/>
              <a:t> </a:t>
            </a:r>
            <a:r>
              <a:rPr lang="en-US" err="1"/>
              <a:t>básicos</a:t>
            </a:r>
            <a:r>
              <a:rPr lang="en-US"/>
              <a:t> </a:t>
            </a:r>
            <a:r>
              <a:rPr lang="en-US" err="1"/>
              <a:t>necesarios</a:t>
            </a:r>
            <a:r>
              <a:rPr lang="en-US"/>
              <a:t> para </a:t>
            </a:r>
            <a:r>
              <a:rPr lang="en-US" err="1"/>
              <a:t>trabajar</a:t>
            </a:r>
            <a:r>
              <a:rPr lang="en-US"/>
              <a:t> con </a:t>
            </a:r>
            <a:r>
              <a:rPr lang="en-US" err="1"/>
              <a:t>el</a:t>
            </a:r>
            <a:r>
              <a:rPr lang="en-US"/>
              <a:t> </a:t>
            </a:r>
            <a:r>
              <a:rPr lang="en-US" err="1"/>
              <a:t>sistema</a:t>
            </a:r>
            <a:r>
              <a:rPr lang="en-US"/>
              <a:t> </a:t>
            </a:r>
            <a:r>
              <a:rPr lang="en-US" err="1"/>
              <a:t>operativo</a:t>
            </a:r>
            <a:r>
              <a:rPr lang="en-US"/>
              <a:t> Junos y </a:t>
            </a:r>
            <a:r>
              <a:rPr lang="en-US" err="1"/>
              <a:t>configurar</a:t>
            </a:r>
            <a:r>
              <a:rPr lang="en-US"/>
              <a:t> </a:t>
            </a:r>
            <a:r>
              <a:rPr lang="en-US" err="1"/>
              <a:t>dispositivos</a:t>
            </a:r>
            <a:r>
              <a:rPr lang="en-US"/>
              <a:t> Junos. </a:t>
            </a:r>
            <a:endParaRPr lang="en-US">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4157619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97</a:t>
            </a:fld>
            <a:endParaRPr lang="en-US"/>
          </a:p>
        </p:txBody>
      </p:sp>
    </p:spTree>
    <p:extLst>
      <p:ext uri="{BB962C8B-B14F-4D97-AF65-F5344CB8AC3E}">
        <p14:creationId xmlns:p14="http://schemas.microsoft.com/office/powerpoint/2010/main" val="2332181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98</a:t>
            </a:fld>
            <a:endParaRPr lang="en-US"/>
          </a:p>
        </p:txBody>
      </p:sp>
    </p:spTree>
    <p:extLst>
      <p:ext uri="{BB962C8B-B14F-4D97-AF65-F5344CB8AC3E}">
        <p14:creationId xmlns:p14="http://schemas.microsoft.com/office/powerpoint/2010/main" val="392216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99</a:t>
            </a:fld>
            <a:endParaRPr lang="en-US"/>
          </a:p>
        </p:txBody>
      </p:sp>
    </p:spTree>
    <p:extLst>
      <p:ext uri="{BB962C8B-B14F-4D97-AF65-F5344CB8AC3E}">
        <p14:creationId xmlns:p14="http://schemas.microsoft.com/office/powerpoint/2010/main" val="2261098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100</a:t>
            </a:fld>
            <a:endParaRPr lang="en-US"/>
          </a:p>
        </p:txBody>
      </p:sp>
    </p:spTree>
    <p:extLst>
      <p:ext uri="{BB962C8B-B14F-4D97-AF65-F5344CB8AC3E}">
        <p14:creationId xmlns:p14="http://schemas.microsoft.com/office/powerpoint/2010/main" val="3792738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101</a:t>
            </a:fld>
            <a:endParaRPr lang="en-US"/>
          </a:p>
        </p:txBody>
      </p:sp>
    </p:spTree>
    <p:extLst>
      <p:ext uri="{BB962C8B-B14F-4D97-AF65-F5344CB8AC3E}">
        <p14:creationId xmlns:p14="http://schemas.microsoft.com/office/powerpoint/2010/main" val="2680402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102</a:t>
            </a:fld>
            <a:endParaRPr lang="en-US"/>
          </a:p>
        </p:txBody>
      </p:sp>
    </p:spTree>
    <p:extLst>
      <p:ext uri="{BB962C8B-B14F-4D97-AF65-F5344CB8AC3E}">
        <p14:creationId xmlns:p14="http://schemas.microsoft.com/office/powerpoint/2010/main" val="529738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Algunos comandos del modo operacional:</a:t>
            </a:r>
          </a:p>
          <a:p>
            <a:r>
              <a:rPr lang="es-GT" dirty="0"/>
              <a:t>show </a:t>
            </a:r>
            <a:r>
              <a:rPr lang="es-GT" dirty="0" err="1"/>
              <a:t>route</a:t>
            </a:r>
            <a:endParaRPr lang="es-GT" dirty="0"/>
          </a:p>
          <a:p>
            <a:r>
              <a:rPr lang="en-US" dirty="0"/>
              <a:t>show route forwarding-table</a:t>
            </a:r>
          </a:p>
          <a:p>
            <a:r>
              <a:rPr lang="en-US" dirty="0"/>
              <a:t>show system processes extensive </a:t>
            </a:r>
            <a:r>
              <a:rPr lang="en-US" dirty="0">
                <a:sym typeface="Wingdings" panose="05000000000000000000" pitchFamily="2" charset="2"/>
              </a:rPr>
              <a:t> </a:t>
            </a:r>
            <a:r>
              <a:rPr lang="en-US" dirty="0" err="1">
                <a:sym typeface="Wingdings" panose="05000000000000000000" pitchFamily="2" charset="2"/>
              </a:rPr>
              <a:t>prestado</a:t>
            </a:r>
            <a:r>
              <a:rPr lang="en-US" dirty="0">
                <a:sym typeface="Wingdings" panose="05000000000000000000" pitchFamily="2" charset="2"/>
              </a:rPr>
              <a:t> de top</a:t>
            </a:r>
          </a:p>
          <a:p>
            <a:r>
              <a:rPr lang="en-US" dirty="0">
                <a:sym typeface="Wingdings" panose="05000000000000000000" pitchFamily="2" charset="2"/>
              </a:rPr>
              <a:t>start shell</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103</a:t>
            </a:fld>
            <a:endParaRPr lang="en-US"/>
          </a:p>
        </p:txBody>
      </p:sp>
    </p:spTree>
    <p:extLst>
      <p:ext uri="{BB962C8B-B14F-4D97-AF65-F5344CB8AC3E}">
        <p14:creationId xmlns:p14="http://schemas.microsoft.com/office/powerpoint/2010/main" val="308570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software de otros proveedores, los cambios de configuración realizados en Junos OS no surten efecto de inmediato. Esta característica de diseño le permite agrupar y aplicar varios cambios de configuración a la configuración en ejecución como una sola unidad. El Junos </a:t>
            </a:r>
            <a:r>
              <a:rPr lang="es-ES" dirty="0" err="1"/>
              <a:t>CLl</a:t>
            </a:r>
            <a:r>
              <a:rPr lang="es-ES" dirty="0"/>
              <a:t> presenta el modo de configuración con dos tipos de configuración </a:t>
            </a:r>
            <a:r>
              <a:rPr lang="es-ES" dirty="0" err="1"/>
              <a:t>Configuración</a:t>
            </a:r>
            <a:r>
              <a:rPr lang="es-ES" dirty="0"/>
              <a:t> activa y Configuración candidata. Haga clic en cada tipo de configuración para obtener más información.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104</a:t>
            </a:fld>
            <a:endParaRPr lang="en-US"/>
          </a:p>
        </p:txBody>
      </p:sp>
    </p:spTree>
    <p:extLst>
      <p:ext uri="{BB962C8B-B14F-4D97-AF65-F5344CB8AC3E}">
        <p14:creationId xmlns:p14="http://schemas.microsoft.com/office/powerpoint/2010/main" val="3841750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105</a:t>
            </a:fld>
            <a:endParaRPr lang="en-US"/>
          </a:p>
        </p:txBody>
      </p:sp>
    </p:spTree>
    <p:extLst>
      <p:ext uri="{BB962C8B-B14F-4D97-AF65-F5344CB8AC3E}">
        <p14:creationId xmlns:p14="http://schemas.microsoft.com/office/powerpoint/2010/main" val="2109471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106</a:t>
            </a:fld>
            <a:endParaRPr lang="en-US"/>
          </a:p>
        </p:txBody>
      </p:sp>
    </p:spTree>
    <p:extLst>
      <p:ext uri="{BB962C8B-B14F-4D97-AF65-F5344CB8AC3E}">
        <p14:creationId xmlns:p14="http://schemas.microsoft.com/office/powerpoint/2010/main" val="12326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Bienvenido al modulo </a:t>
            </a:r>
            <a:r>
              <a:rPr lang="es-ES" b="1" dirty="0">
                <a:effectLst/>
              </a:rPr>
              <a:t>Fundamentos de Junos OS, </a:t>
            </a:r>
            <a:r>
              <a:rPr lang="es-ES" dirty="0"/>
              <a:t>el cual introduce el Sistema Operativo Junos y describe su arquitectura básica de diseño. El módulo también explica el procesamiento del trafico, tanto para trafico de tránsito como tráfico de excepción. Finalmente, el modulo provee una vista general de los dispositivos Junos.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814792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a:t>
            </a:r>
            <a:r>
              <a:rPr lang="es-ES" b="1" i="0" dirty="0"/>
              <a:t>configure</a:t>
            </a:r>
            <a:r>
              <a:rPr lang="es-ES" dirty="0"/>
              <a:t> hace que se cree una configuración candidata y se complete con el contenido de la configuración activa. A continuación, puede modificar la configuración candidata con sus cambios.</a:t>
            </a:r>
          </a:p>
          <a:p>
            <a:endParaRPr lang="es-ES" dirty="0"/>
          </a:p>
          <a:p>
            <a:r>
              <a:rPr lang="es-ES" dirty="0"/>
              <a:t>Para que una configuración candidata surta efecto, debe confirmar los cambios. En este momento, Junos OS verifica la configuración candidata para verificar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107</a:t>
            </a:fld>
            <a:endParaRPr lang="en-US"/>
          </a:p>
        </p:txBody>
      </p:sp>
    </p:spTree>
    <p:extLst>
      <p:ext uri="{BB962C8B-B14F-4D97-AF65-F5344CB8AC3E}">
        <p14:creationId xmlns:p14="http://schemas.microsoft.com/office/powerpoint/2010/main" val="4256899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recuperar fácilmente configuraciones anteriores mediante del comando </a:t>
            </a:r>
            <a:r>
              <a:rPr lang="es-ES" b="1" dirty="0" err="1"/>
              <a:t>roolback</a:t>
            </a:r>
            <a:r>
              <a:rPr lang="es-ES" b="1" dirty="0"/>
              <a:t> </a:t>
            </a:r>
            <a:r>
              <a:rPr lang="es-ES" b="1" i="0" u="sng" dirty="0">
                <a:effectLst/>
              </a:rPr>
              <a:t>n</a:t>
            </a:r>
          </a:p>
          <a:p>
            <a:endParaRPr lang="es-ES" dirty="0"/>
          </a:p>
          <a:p>
            <a:r>
              <a:rPr lang="es-ES" dirty="0"/>
              <a:t>Junos OS mantiene un historial de configuración mediante el almacenamiento de configuraciones previamente activas.</a:t>
            </a:r>
          </a:p>
          <a:p>
            <a:endParaRPr lang="es-ES" dirty="0"/>
          </a:p>
          <a:p>
            <a:r>
              <a:rPr lang="es-ES" dirty="0"/>
              <a:t>El software guarda un máximo de 50 configuraciones. Este número incluye la configuración activa actual, que también se conoce como </a:t>
            </a:r>
            <a:r>
              <a:rPr lang="es-ES" b="1" dirty="0" err="1"/>
              <a:t>rollback</a:t>
            </a:r>
            <a:r>
              <a:rPr lang="es-ES" b="1" dirty="0"/>
              <a:t> 0</a:t>
            </a:r>
            <a:r>
              <a:rPr lang="es-ES" dirty="0"/>
              <a:t>, y hasta 49 configuraciones activas anteriormente. </a:t>
            </a:r>
          </a:p>
          <a:p>
            <a:endParaRPr lang="es-ES" dirty="0"/>
          </a:p>
          <a:p>
            <a:r>
              <a:rPr lang="es-ES" dirty="0"/>
              <a:t>Si realiza una operación de </a:t>
            </a:r>
            <a:r>
              <a:rPr lang="es-ES" b="1" dirty="0" err="1"/>
              <a:t>rollback</a:t>
            </a:r>
            <a:r>
              <a:rPr lang="es-ES" dirty="0"/>
              <a:t>, tenga en cuenta que la configuración relacionada no se activa hasta que emite una comando </a:t>
            </a:r>
            <a:r>
              <a:rPr lang="es-ES" b="1" dirty="0" err="1"/>
              <a:t>commit</a:t>
            </a:r>
            <a:r>
              <a:rPr lang="es-ES" b="1" dirty="0"/>
              <a:t>.</a:t>
            </a:r>
          </a:p>
          <a:p>
            <a:endParaRPr lang="es-ES" dirty="0"/>
          </a:p>
          <a:p>
            <a:r>
              <a:rPr lang="es-ES" dirty="0"/>
              <a:t>Cuando emite una </a:t>
            </a:r>
            <a:r>
              <a:rPr lang="es-ES" b="1" dirty="0" err="1"/>
              <a:t>commit</a:t>
            </a:r>
            <a:r>
              <a:rPr lang="es-ES" dirty="0"/>
              <a:t> y existen 50 configuraciones de reversión, el software elimina la última configuración de </a:t>
            </a:r>
            <a:r>
              <a:rPr lang="es-ES" b="1" dirty="0" err="1"/>
              <a:t>rollback</a:t>
            </a:r>
            <a:r>
              <a:rPr lang="es-ES" dirty="0"/>
              <a:t>, la numero 49. Estos conceptos se tratarán con más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108</a:t>
            </a:fld>
            <a:endParaRPr lang="en-US"/>
          </a:p>
        </p:txBody>
      </p:sp>
    </p:spTree>
    <p:extLst>
      <p:ext uri="{BB962C8B-B14F-4D97-AF65-F5344CB8AC3E}">
        <p14:creationId xmlns:p14="http://schemas.microsoft.com/office/powerpoint/2010/main" val="3095298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110</a:t>
            </a:fld>
            <a:endParaRPr lang="en-US"/>
          </a:p>
        </p:txBody>
      </p:sp>
    </p:spTree>
    <p:extLst>
      <p:ext uri="{BB962C8B-B14F-4D97-AF65-F5344CB8AC3E}">
        <p14:creationId xmlns:p14="http://schemas.microsoft.com/office/powerpoint/2010/main" val="3376233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forma predeterminada, varios usuarios pueden ingresar al modo de configuración y realizar cambios. Utilice el comando configure exclusive para permitir que solo un usuario edite la configuración. Los cambios no confirmados siempre se descartan cuando utiliza el comando configure exclusive. Por el contrario, los cambios no confirmados se conservan cuando utiliza el comando de configuración estándar.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111</a:t>
            </a:fld>
            <a:endParaRPr lang="en-US"/>
          </a:p>
        </p:txBody>
      </p:sp>
    </p:spTree>
    <p:extLst>
      <p:ext uri="{BB962C8B-B14F-4D97-AF65-F5344CB8AC3E}">
        <p14:creationId xmlns:p14="http://schemas.microsoft.com/office/powerpoint/2010/main" val="2421153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Ingresar al modo de configuración mediante el comando </a:t>
            </a:r>
            <a:r>
              <a:rPr lang="es-ES" b="1" dirty="0"/>
              <a:t>configure private </a:t>
            </a:r>
            <a:r>
              <a:rPr lang="es-ES" dirty="0"/>
              <a:t>permite que varios usuarios editen la configuración mientras confirman solo sus cambios privados. Debe emitir un comando de </a:t>
            </a:r>
            <a:r>
              <a:rPr lang="es-ES" b="1" dirty="0" err="1"/>
              <a:t>commit</a:t>
            </a:r>
            <a:r>
              <a:rPr lang="es-ES" dirty="0"/>
              <a:t> desde la jerarquía [editar]. Si los usuarios privados emiten un comando de </a:t>
            </a:r>
            <a:r>
              <a:rPr lang="es-ES" b="1" dirty="0" err="1"/>
              <a:t>rollback</a:t>
            </a:r>
            <a:r>
              <a:rPr lang="es-ES" b="1" dirty="0"/>
              <a:t> 0</a:t>
            </a:r>
            <a:r>
              <a:rPr lang="es-ES" dirty="0"/>
              <a:t>, el software descarta solo sus cambios.</a:t>
            </a:r>
          </a:p>
          <a:p>
            <a:endParaRPr lang="es-ES" dirty="0"/>
          </a:p>
          <a:p>
            <a:r>
              <a:rPr lang="es-ES" dirty="0"/>
              <a:t>Cuando un usuario está en modo privado, otros usuarios deben ingresar al modo privado o usar la configuración exclusiva para convertirse en el maestro, o no pueden modificar la configuración candidata. Salir de la configuración privada sin confirmar los cambios da como resultado la pérdida de cualquier modificación realizada en la configuración del candidato privado.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112</a:t>
            </a:fld>
            <a:endParaRPr lang="en-US"/>
          </a:p>
        </p:txBody>
      </p:sp>
    </p:spTree>
    <p:extLst>
      <p:ext uri="{BB962C8B-B14F-4D97-AF65-F5344CB8AC3E}">
        <p14:creationId xmlns:p14="http://schemas.microsoft.com/office/powerpoint/2010/main" val="728225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dos usuarios están en modo privado y ambos hacen el mismo cambio, por ejemplo. El usuario 1 cambia el nombre de host del sistema a manzanas mientras que el usuario 2 establece el nombre de host a naranjas, la segunda confirmación fallará con un mensaje de error para evitar conflictos de configuración. El software aplica los cambios del segundo usuario si el Usuario 2 emite un segundo comando de confirmación.</a:t>
            </a:r>
          </a:p>
          <a:p>
            <a:endParaRPr lang="es-ES" dirty="0"/>
          </a:p>
          <a:p>
            <a:r>
              <a:rPr lang="es-ES" dirty="0"/>
              <a:t>Cuando la agrupación de chasis está en vigor, el comando de configuración privada está automatizado. En algunos otros entornos, es posible que desee solicitar a los usuarios que utilicen solo configure private. Al crear cuentas de usuario, es posible limitar los comandos disponibles para los usuarios a través de las propiedades asignadas.</a:t>
            </a:r>
          </a:p>
          <a:p>
            <a:endParaRPr lang="es-ES" dirty="0"/>
          </a:p>
          <a:p>
            <a:r>
              <a:rPr lang="es-ES" dirty="0"/>
              <a:t>Si un usuario está en modo de configuración y ha alterado la configuración candidata, otros usuarios no pueden ingresar al modo de configuración usando las opciones exclusivas o privadas. Los cambios realizados por el primer usuario deben confirmarse o cancelarse antes de que cualquier otro usuario ingrese al modo de configuración con las opciones exclusivas o privadas.</a:t>
            </a:r>
          </a:p>
        </p:txBody>
      </p:sp>
      <p:sp>
        <p:nvSpPr>
          <p:cNvPr id="4" name="Slide Number Placeholder 3"/>
          <p:cNvSpPr>
            <a:spLocks noGrp="1"/>
          </p:cNvSpPr>
          <p:nvPr>
            <p:ph type="sldNum" sz="quarter" idx="5"/>
          </p:nvPr>
        </p:nvSpPr>
        <p:spPr/>
        <p:txBody>
          <a:bodyPr/>
          <a:lstStyle/>
          <a:p>
            <a:fld id="{4D0AA6C2-3ED3-4BD4-AB1E-2A382F0DA5D0}" type="slidenum">
              <a:rPr lang="en-US" smtClean="0"/>
              <a:t>113</a:t>
            </a:fld>
            <a:endParaRPr lang="en-US"/>
          </a:p>
        </p:txBody>
      </p:sp>
    </p:spTree>
    <p:extLst>
      <p:ext uri="{BB962C8B-B14F-4D97-AF65-F5344CB8AC3E}">
        <p14:creationId xmlns:p14="http://schemas.microsoft.com/office/powerpoint/2010/main" val="1137519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clúster de chasis proporciona alta disponibilidad en los dispositivos de la serie SRX donde dos dispositivos funcionan como un solo dispositivo. El clúster de chasis incluye la sincronización de archivos de configuración y los estados de sesión de tiempo de ejecución dinámico entre los dispositivos de la serie SRX, que forman parte de la configuración del clúster de chasis.</a:t>
            </a:r>
          </a:p>
        </p:txBody>
      </p:sp>
      <p:sp>
        <p:nvSpPr>
          <p:cNvPr id="4" name="Slide Number Placeholder 3"/>
          <p:cNvSpPr>
            <a:spLocks noGrp="1"/>
          </p:cNvSpPr>
          <p:nvPr>
            <p:ph type="sldNum" sz="quarter" idx="5"/>
          </p:nvPr>
        </p:nvSpPr>
        <p:spPr/>
        <p:txBody>
          <a:bodyPr/>
          <a:lstStyle/>
          <a:p>
            <a:fld id="{4D0AA6C2-3ED3-4BD4-AB1E-2A382F0DA5D0}" type="slidenum">
              <a:rPr lang="en-US" smtClean="0"/>
              <a:t>114</a:t>
            </a:fld>
            <a:endParaRPr lang="en-US"/>
          </a:p>
        </p:txBody>
      </p:sp>
    </p:spTree>
    <p:extLst>
      <p:ext uri="{BB962C8B-B14F-4D97-AF65-F5344CB8AC3E}">
        <p14:creationId xmlns:p14="http://schemas.microsoft.com/office/powerpoint/2010/main" val="4268033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modo de configuración, ingresa comandos que afectan la jerarquía de declaraciones.</a:t>
            </a:r>
          </a:p>
          <a:p>
            <a:endParaRPr lang="es-ES" dirty="0"/>
          </a:p>
          <a:p>
            <a:r>
              <a:rPr lang="es-ES" dirty="0"/>
              <a:t> La jerarquía de declaraciones almacena información de configuración y es independiente de la jerarquía de comandos del modo operativo CLI. Los comandos disponibles en el modo de configuración también son independientes de los comandos disponibles en el modo operativo.</a:t>
            </a:r>
          </a:p>
          <a:p>
            <a:endParaRPr lang="es-ES" dirty="0"/>
          </a:p>
          <a:p>
            <a:r>
              <a:rPr lang="es-ES" dirty="0"/>
              <a:t> Por ejemplo, el modo operativo CLI incluye un comando </a:t>
            </a:r>
            <a:r>
              <a:rPr lang="es-ES" b="1" dirty="0"/>
              <a:t>show</a:t>
            </a:r>
            <a:r>
              <a:rPr lang="es-ES" dirty="0"/>
              <a:t> para mostrar información operativa específica, mientras que el modo de configuración CLI proporciona un comando </a:t>
            </a:r>
            <a:r>
              <a:rPr lang="es-ES" b="1" dirty="0"/>
              <a:t>show</a:t>
            </a:r>
            <a:r>
              <a:rPr lang="es-ES" dirty="0"/>
              <a:t> para mostrar la jerarquía de declaraciones.  Los dos comandos son independientes entre sí.</a:t>
            </a:r>
          </a:p>
          <a:p>
            <a:endParaRPr lang="es-ES" dirty="0"/>
          </a:p>
          <a:p>
            <a:r>
              <a:rPr lang="es-ES" dirty="0"/>
              <a:t> El software organiza la jerarquía de declaraciones en una estructura de árbol similar a las carpetas de Windows o los directorios de UNIX, agrupando la información relacionada en una rama particular del árbol.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115</a:t>
            </a:fld>
            <a:endParaRPr lang="en-US"/>
          </a:p>
        </p:txBody>
      </p:sp>
    </p:spTree>
    <p:extLst>
      <p:ext uri="{BB962C8B-B14F-4D97-AF65-F5344CB8AC3E}">
        <p14:creationId xmlns:p14="http://schemas.microsoft.com/office/powerpoint/2010/main" val="2927716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los comandos </a:t>
            </a:r>
            <a:r>
              <a:rPr lang="es-ES" b="1" dirty="0"/>
              <a:t>set</a:t>
            </a:r>
            <a:r>
              <a:rPr lang="es-ES" dirty="0"/>
              <a:t> en el modo de configuración CLI para modificar la configuración candidata. Utilice el comando </a:t>
            </a:r>
            <a:r>
              <a:rPr lang="es-ES" b="1" dirty="0"/>
              <a:t>show</a:t>
            </a:r>
            <a:r>
              <a:rPr lang="es-ES" dirty="0"/>
              <a:t> para mostrar la configuración candidata. Ambos comandos son relativos a la jerarquía de configuración actual. mostrado por el aviso [</a:t>
            </a:r>
            <a:r>
              <a:rPr lang="es-ES" b="1" dirty="0" err="1"/>
              <a:t>edit</a:t>
            </a:r>
            <a:r>
              <a:rPr lang="es-ES" dirty="0"/>
              <a:t>].</a:t>
            </a:r>
          </a:p>
          <a:p>
            <a:endParaRPr lang="es-ES" dirty="0"/>
          </a:p>
          <a:p>
            <a:r>
              <a:rPr lang="es-ES" dirty="0"/>
              <a:t>Los archivos de configuración utilizan corchetes y sangría para mostrar visualmente la estructura jerárquica de la configuración. Las instrucciones de terminación (u hoja) en la jerarquía de configuración se muestran con un punto y coma al final. No ingresa ni las llaves ni los puntos y comas como parte del comando </a:t>
            </a:r>
            <a:r>
              <a:rPr lang="es-ES" b="1" dirty="0"/>
              <a:t>set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116</a:t>
            </a:fld>
            <a:endParaRPr lang="en-US"/>
          </a:p>
        </p:txBody>
      </p:sp>
    </p:spTree>
    <p:extLst>
      <p:ext uri="{BB962C8B-B14F-4D97-AF65-F5344CB8AC3E}">
        <p14:creationId xmlns:p14="http://schemas.microsoft.com/office/powerpoint/2010/main" val="4014594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el comando set para modificar la configuración candidata.</a:t>
            </a:r>
          </a:p>
          <a:p>
            <a:endParaRPr lang="es-GT" dirty="0"/>
          </a:p>
          <a:p>
            <a:r>
              <a:rPr lang="es-GT" dirty="0"/>
              <a:t>El ejemplo muestra como utilizar el comando set para agregar en servicio ftp a través del CLI</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126</a:t>
            </a:fld>
            <a:endParaRPr lang="en-US"/>
          </a:p>
        </p:txBody>
      </p:sp>
    </p:spTree>
    <p:extLst>
      <p:ext uri="{BB962C8B-B14F-4D97-AF65-F5344CB8AC3E}">
        <p14:creationId xmlns:p14="http://schemas.microsoft.com/office/powerpoint/2010/main" val="124714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Junos OS </a:t>
            </a:r>
            <a:r>
              <a:rPr lang="en-US" dirty="0" err="1"/>
              <a:t>proporciona</a:t>
            </a:r>
            <a:r>
              <a:rPr lang="en-US" dirty="0"/>
              <a:t> un </a:t>
            </a:r>
            <a:r>
              <a:rPr lang="en-US" dirty="0" err="1"/>
              <a:t>lenguaje</a:t>
            </a:r>
            <a:r>
              <a:rPr lang="en-US" dirty="0"/>
              <a:t> </a:t>
            </a:r>
            <a:r>
              <a:rPr lang="en-US" dirty="0" err="1"/>
              <a:t>común</a:t>
            </a:r>
            <a:r>
              <a:rPr lang="en-US" dirty="0"/>
              <a:t> </a:t>
            </a:r>
            <a:r>
              <a:rPr lang="en-US" dirty="0" err="1"/>
              <a:t>en</a:t>
            </a:r>
            <a:r>
              <a:rPr lang="en-US" dirty="0"/>
              <a:t> </a:t>
            </a:r>
            <a:r>
              <a:rPr lang="en-US" dirty="0" err="1"/>
              <a:t>todos</a:t>
            </a:r>
            <a:r>
              <a:rPr lang="en-US" dirty="0"/>
              <a:t> los </a:t>
            </a:r>
            <a:r>
              <a:rPr lang="en-US" dirty="0" err="1"/>
              <a:t>dispositivos</a:t>
            </a:r>
            <a:r>
              <a:rPr lang="en-US" dirty="0"/>
              <a:t> de </a:t>
            </a:r>
            <a:r>
              <a:rPr lang="en-US" dirty="0" err="1"/>
              <a:t>enrutamiento</a:t>
            </a:r>
            <a:r>
              <a:rPr lang="en-US" dirty="0"/>
              <a:t>, </a:t>
            </a:r>
            <a:r>
              <a:rPr lang="en-US" dirty="0" err="1"/>
              <a:t>conmutación</a:t>
            </a:r>
            <a:r>
              <a:rPr lang="en-US" dirty="0"/>
              <a:t> y </a:t>
            </a:r>
            <a:r>
              <a:rPr lang="en-US" dirty="0" err="1"/>
              <a:t>seguridad</a:t>
            </a:r>
            <a:r>
              <a:rPr lang="en-US" dirty="0"/>
              <a:t> de Juniper. El </a:t>
            </a:r>
            <a:r>
              <a:rPr lang="en-US" dirty="0" err="1"/>
              <a:t>poder</a:t>
            </a:r>
            <a:r>
              <a:rPr lang="en-US" dirty="0"/>
              <a:t> de un solo Junos OS reduce la </a:t>
            </a:r>
            <a:r>
              <a:rPr lang="en-US" dirty="0" err="1"/>
              <a:t>complejidad</a:t>
            </a:r>
            <a:r>
              <a:rPr lang="en-US" dirty="0"/>
              <a:t> </a:t>
            </a:r>
            <a:r>
              <a:rPr lang="en-US" dirty="0" err="1"/>
              <a:t>en</a:t>
            </a:r>
            <a:r>
              <a:rPr lang="en-US" dirty="0"/>
              <a:t> las redes de alto </a:t>
            </a:r>
            <a:r>
              <a:rPr lang="en-US" dirty="0" err="1"/>
              <a:t>rendimiento</a:t>
            </a:r>
            <a:r>
              <a:rPr lang="en-US" dirty="0"/>
              <a:t> para </a:t>
            </a:r>
            <a:r>
              <a:rPr lang="en-US" dirty="0" err="1"/>
              <a:t>aumentar</a:t>
            </a:r>
            <a:r>
              <a:rPr lang="en-US" dirty="0"/>
              <a:t> la </a:t>
            </a:r>
            <a:r>
              <a:rPr lang="en-US" dirty="0" err="1"/>
              <a:t>disponibilidad</a:t>
            </a:r>
            <a:r>
              <a:rPr lang="en-US" dirty="0"/>
              <a:t> e </a:t>
            </a:r>
            <a:r>
              <a:rPr lang="en-US" dirty="0" err="1"/>
              <a:t>implementar</a:t>
            </a:r>
            <a:r>
              <a:rPr lang="en-US" dirty="0"/>
              <a:t> </a:t>
            </a:r>
            <a:r>
              <a:rPr lang="en-US" dirty="0" err="1"/>
              <a:t>servicios</a:t>
            </a:r>
            <a:r>
              <a:rPr lang="en-US" dirty="0"/>
              <a:t> </a:t>
            </a:r>
            <a:r>
              <a:rPr lang="en-US" dirty="0" err="1"/>
              <a:t>más</a:t>
            </a:r>
            <a:r>
              <a:rPr lang="en-US" dirty="0"/>
              <a:t> </a:t>
            </a:r>
            <a:r>
              <a:rPr lang="en-US" dirty="0" err="1"/>
              <a:t>rápido</a:t>
            </a:r>
            <a:r>
              <a:rPr lang="en-US" dirty="0"/>
              <a:t>, con un </a:t>
            </a:r>
            <a:r>
              <a:rPr lang="en-US" dirty="0" err="1"/>
              <a:t>costo</a:t>
            </a:r>
            <a:r>
              <a:rPr lang="en-US" dirty="0"/>
              <a:t> total de </a:t>
            </a:r>
            <a:r>
              <a:rPr lang="en-US" dirty="0" err="1"/>
              <a:t>propiedad</a:t>
            </a:r>
            <a:r>
              <a:rPr lang="en-US" dirty="0"/>
              <a:t> (TCO) </a:t>
            </a:r>
            <a:r>
              <a:rPr lang="en-US" dirty="0" err="1"/>
              <a:t>más</a:t>
            </a:r>
            <a:r>
              <a:rPr lang="en-US" dirty="0"/>
              <a:t> bajo.</a:t>
            </a:r>
            <a:endParaRPr lang="es-ES" dirty="0"/>
          </a:p>
          <a:p>
            <a:r>
              <a:rPr lang="en-US" dirty="0"/>
              <a:t> </a:t>
            </a:r>
            <a:endParaRPr lang="es-ES" dirty="0"/>
          </a:p>
          <a:p>
            <a:r>
              <a:rPr lang="en-US" dirty="0"/>
              <a:t>Al final de </a:t>
            </a:r>
            <a:r>
              <a:rPr lang="en-US" dirty="0" err="1"/>
              <a:t>este</a:t>
            </a:r>
            <a:r>
              <a:rPr lang="en-US" dirty="0"/>
              <a:t> </a:t>
            </a:r>
            <a:r>
              <a:rPr lang="en-US" dirty="0" err="1"/>
              <a:t>módulo</a:t>
            </a:r>
            <a:r>
              <a:rPr lang="en-US" dirty="0"/>
              <a:t>, </a:t>
            </a:r>
            <a:r>
              <a:rPr lang="en-US" dirty="0" err="1"/>
              <a:t>podrá</a:t>
            </a:r>
            <a:r>
              <a:rPr lang="en-US" dirty="0"/>
              <a:t>:</a:t>
            </a:r>
            <a:endParaRPr lang="es-ES" dirty="0"/>
          </a:p>
          <a:p>
            <a:pPr marL="171450" indent="-171450">
              <a:buFont typeface="Arial" panose="020B0604020202020204" pitchFamily="34" charset="0"/>
              <a:buChar char="•"/>
            </a:pPr>
            <a:r>
              <a:rPr lang="en-US" dirty="0" err="1"/>
              <a:t>Describir</a:t>
            </a:r>
            <a:r>
              <a:rPr lang="en-US" dirty="0"/>
              <a:t> </a:t>
            </a:r>
            <a:r>
              <a:rPr lang="en-US" dirty="0" err="1"/>
              <a:t>el</a:t>
            </a:r>
            <a:r>
              <a:rPr lang="en-US" dirty="0"/>
              <a:t> </a:t>
            </a:r>
            <a:r>
              <a:rPr lang="en-US" dirty="0" err="1"/>
              <a:t>sistema</a:t>
            </a:r>
            <a:r>
              <a:rPr lang="en-US" dirty="0"/>
              <a:t> </a:t>
            </a:r>
            <a:r>
              <a:rPr lang="en-US" dirty="0" err="1"/>
              <a:t>operativo</a:t>
            </a:r>
            <a:r>
              <a:rPr lang="en-US" dirty="0"/>
              <a:t> Junos y </a:t>
            </a:r>
            <a:r>
              <a:rPr lang="en-US" dirty="0" err="1"/>
              <a:t>su</a:t>
            </a:r>
            <a:r>
              <a:rPr lang="en-US" dirty="0"/>
              <a:t> </a:t>
            </a:r>
            <a:r>
              <a:rPr lang="en-US" dirty="0" err="1"/>
              <a:t>arquitectura</a:t>
            </a:r>
            <a:r>
              <a:rPr lang="en-US" dirty="0"/>
              <a:t> de </a:t>
            </a:r>
            <a:r>
              <a:rPr lang="en-US" dirty="0" err="1"/>
              <a:t>diseño</a:t>
            </a:r>
            <a:r>
              <a:rPr lang="en-US" dirty="0"/>
              <a:t> </a:t>
            </a:r>
            <a:r>
              <a:rPr lang="en-US" dirty="0" err="1"/>
              <a:t>básica</a:t>
            </a:r>
            <a:endParaRPr lang="es-ES" dirty="0"/>
          </a:p>
          <a:p>
            <a:pPr marL="171450" indent="-171450">
              <a:buFont typeface="Arial" panose="020B0604020202020204" pitchFamily="34" charset="0"/>
              <a:buChar char="•"/>
            </a:pPr>
            <a:r>
              <a:rPr lang="en-US" dirty="0" err="1"/>
              <a:t>Explicar</a:t>
            </a:r>
            <a:r>
              <a:rPr lang="en-US" dirty="0"/>
              <a:t> </a:t>
            </a:r>
            <a:r>
              <a:rPr lang="en-US" dirty="0" err="1"/>
              <a:t>el</a:t>
            </a:r>
            <a:r>
              <a:rPr lang="en-US" dirty="0"/>
              <a:t> </a:t>
            </a:r>
            <a:r>
              <a:rPr lang="en-US" dirty="0" err="1"/>
              <a:t>procesamiento</a:t>
            </a:r>
            <a:r>
              <a:rPr lang="en-US" dirty="0"/>
              <a:t> del </a:t>
            </a:r>
            <a:r>
              <a:rPr lang="en-US" dirty="0" err="1"/>
              <a:t>tráfico</a:t>
            </a:r>
            <a:r>
              <a:rPr lang="en-US" dirty="0"/>
              <a:t> para </a:t>
            </a:r>
            <a:r>
              <a:rPr lang="en-US" dirty="0" err="1"/>
              <a:t>tránsito</a:t>
            </a:r>
            <a:r>
              <a:rPr lang="en-US" dirty="0"/>
              <a:t> y </a:t>
            </a:r>
            <a:r>
              <a:rPr lang="en-US" dirty="0" err="1"/>
              <a:t>tráfico</a:t>
            </a:r>
            <a:r>
              <a:rPr lang="en-US" dirty="0"/>
              <a:t> de </a:t>
            </a:r>
            <a:r>
              <a:rPr lang="en-US" dirty="0" err="1"/>
              <a:t>excepción</a:t>
            </a:r>
            <a:endParaRPr lang="es-ES" dirty="0"/>
          </a:p>
          <a:p>
            <a:pPr marL="171450" indent="-171450">
              <a:buFont typeface="Arial" panose="020B0604020202020204" pitchFamily="34" charset="0"/>
              <a:buChar char="•"/>
            </a:pPr>
            <a:r>
              <a:rPr lang="en-US" dirty="0" err="1"/>
              <a:t>Proporcionar</a:t>
            </a:r>
            <a:r>
              <a:rPr lang="en-US" dirty="0"/>
              <a:t> una breve </a:t>
            </a:r>
            <a:r>
              <a:rPr lang="en-US" dirty="0" err="1"/>
              <a:t>descripción</a:t>
            </a:r>
            <a:r>
              <a:rPr lang="en-US" dirty="0"/>
              <a:t> general de los </a:t>
            </a:r>
            <a:r>
              <a:rPr lang="en-US" dirty="0" err="1"/>
              <a:t>dispositivos</a:t>
            </a:r>
            <a:r>
              <a:rPr lang="en-US" dirty="0"/>
              <a:t> Junos OS</a:t>
            </a:r>
            <a:endParaRPr lang="es-ES" dirty="0"/>
          </a:p>
        </p:txBody>
      </p:sp>
      <p:sp>
        <p:nvSpPr>
          <p:cNvPr id="4" name="Marcador de número de diapositiva 3"/>
          <p:cNvSpPr>
            <a:spLocks noGrp="1"/>
          </p:cNvSpPr>
          <p:nvPr>
            <p:ph type="sldNum" sz="quarter" idx="5"/>
          </p:nvPr>
        </p:nvSpPr>
        <p:spPr/>
        <p:txBody>
          <a:bodyPr/>
          <a:lstStyle/>
          <a:p>
            <a:fld id="{4D0AA6C2-3ED3-4BD4-AB1E-2A382F0DA5D0}" type="slidenum">
              <a:rPr lang="es-ES"/>
              <a:t>13</a:t>
            </a:fld>
            <a:endParaRPr lang="es-ES"/>
          </a:p>
        </p:txBody>
      </p:sp>
    </p:spTree>
    <p:extLst>
      <p:ext uri="{BB962C8B-B14F-4D97-AF65-F5344CB8AC3E}">
        <p14:creationId xmlns:p14="http://schemas.microsoft.com/office/powerpoint/2010/main" val="24211975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127</a:t>
            </a:fld>
            <a:endParaRPr lang="en-US"/>
          </a:p>
        </p:txBody>
      </p:sp>
    </p:spTree>
    <p:extLst>
      <p:ext uri="{BB962C8B-B14F-4D97-AF65-F5344CB8AC3E}">
        <p14:creationId xmlns:p14="http://schemas.microsoft.com/office/powerpoint/2010/main" val="50841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Utilice el comando de eliminación del modo de configuración para eliminar declaraciones que agregó previamente a la configuración con un comando set. Este comando elimina la declaración y todas sus declaraciones e identificadores subordinados. Eliminar una declaración o un identificador desconfigura efectivamente la funcionalidad asociada con esa declaración o identificador, devolviendo esa funcionalidad a su condición predeterminada. Considere usar la función de eliminación comodín cuando eliminar declaraciones individuales es demasiado arduo y eliminar una </a:t>
            </a:r>
            <a:r>
              <a:rPr lang="es-ES" dirty="0" err="1"/>
              <a:t>subjerarquía</a:t>
            </a:r>
            <a:r>
              <a:rPr lang="es-ES" dirty="0"/>
              <a:t> de configuración completa carece de la granularidad que necesita. El ejemplo muestra una sintaxis de muestra para una eliminación comodín.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128</a:t>
            </a:fld>
            <a:endParaRPr lang="en-US"/>
          </a:p>
        </p:txBody>
      </p:sp>
    </p:spTree>
    <p:extLst>
      <p:ext uri="{BB962C8B-B14F-4D97-AF65-F5344CB8AC3E}">
        <p14:creationId xmlns:p14="http://schemas.microsoft.com/office/powerpoint/2010/main" val="3764740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Adicionalmente a la eliminación de los elementos de configuración, </a:t>
            </a:r>
            <a:r>
              <a:rPr lang="es-ES" sz="1200" b="0" strike="noStrike" spc="-1" dirty="0" err="1">
                <a:latin typeface="Arial"/>
              </a:rPr>
              <a:t>tambien</a:t>
            </a:r>
            <a:r>
              <a:rPr lang="es-ES" sz="1200" b="0" strike="noStrike" spc="-1" dirty="0">
                <a:latin typeface="Arial"/>
              </a:rPr>
              <a:t> considere el uso del comando </a:t>
            </a:r>
            <a:r>
              <a:rPr lang="es-ES" sz="1200" b="0" strike="noStrike" spc="-1" dirty="0" err="1">
                <a:latin typeface="Arial"/>
              </a:rPr>
              <a:t>deactivate</a:t>
            </a:r>
            <a:r>
              <a:rPr lang="es-ES" sz="1200" b="0" strike="noStrike" spc="-1" dirty="0">
                <a:latin typeface="Arial"/>
              </a:rPr>
              <a:t>, el cual causa que una porción específica de la </a:t>
            </a:r>
            <a:r>
              <a:rPr lang="es-ES" sz="1200" b="0" strike="noStrike" spc="-1" dirty="0" err="1">
                <a:latin typeface="Arial"/>
              </a:rPr>
              <a:t>jerarquia</a:t>
            </a:r>
            <a:r>
              <a:rPr lang="es-ES" sz="1200" b="0" strike="noStrike" spc="-1" dirty="0">
                <a:latin typeface="Arial"/>
              </a:rPr>
              <a:t> de </a:t>
            </a:r>
            <a:r>
              <a:rPr lang="es-ES" sz="1200" b="0" strike="noStrike" spc="-1" dirty="0" err="1">
                <a:latin typeface="Arial"/>
              </a:rPr>
              <a:t>configuraión</a:t>
            </a:r>
            <a:r>
              <a:rPr lang="es-ES" sz="1200" b="0" strike="noStrike" spc="-1" dirty="0">
                <a:latin typeface="Arial"/>
              </a:rPr>
              <a:t> sea </a:t>
            </a:r>
            <a:r>
              <a:rPr lang="es-ES" sz="1200" b="0" strike="noStrike" spc="-1" dirty="0" err="1">
                <a:latin typeface="Arial"/>
              </a:rPr>
              <a:t>ingorada</a:t>
            </a:r>
            <a:r>
              <a:rPr lang="es-ES" sz="1200" b="0" strike="noStrike" spc="-1" dirty="0">
                <a:latin typeface="Arial"/>
              </a:rPr>
              <a:t>, mientras se retiene la configuración original.</a:t>
            </a:r>
          </a:p>
        </p:txBody>
      </p:sp>
      <p:sp>
        <p:nvSpPr>
          <p:cNvPr id="4" name="Slide Number Placeholder 3"/>
          <p:cNvSpPr>
            <a:spLocks noGrp="1"/>
          </p:cNvSpPr>
          <p:nvPr>
            <p:ph type="sldNum" sz="quarter" idx="5"/>
          </p:nvPr>
        </p:nvSpPr>
        <p:spPr/>
        <p:txBody>
          <a:bodyPr/>
          <a:lstStyle/>
          <a:p>
            <a:fld id="{4D0AA6C2-3ED3-4BD4-AB1E-2A382F0DA5D0}" type="slidenum">
              <a:rPr lang="en-US" smtClean="0"/>
              <a:t>129</a:t>
            </a:fld>
            <a:endParaRPr lang="en-US"/>
          </a:p>
        </p:txBody>
      </p:sp>
    </p:spTree>
    <p:extLst>
      <p:ext uri="{BB962C8B-B14F-4D97-AF65-F5344CB8AC3E}">
        <p14:creationId xmlns:p14="http://schemas.microsoft.com/office/powerpoint/2010/main" val="3943992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strike="noStrike" spc="-1" dirty="0">
                <a:latin typeface="Arial"/>
              </a:rPr>
              <a:t>Ingrese el comando activate para que la configuración tome efecto nuevamente.</a:t>
            </a: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130</a:t>
            </a:fld>
            <a:endParaRPr lang="en-US"/>
          </a:p>
        </p:txBody>
      </p:sp>
    </p:spTree>
    <p:extLst>
      <p:ext uri="{BB962C8B-B14F-4D97-AF65-F5344CB8AC3E}">
        <p14:creationId xmlns:p14="http://schemas.microsoft.com/office/powerpoint/2010/main" val="544184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Existen algunos comandos de modo configuración que ayudan a incrementar la eficiencia.</a:t>
            </a:r>
          </a:p>
          <a:p>
            <a:endParaRPr lang="es-ES" sz="1200" b="0" strike="noStrike" spc="-1" dirty="0">
              <a:latin typeface="Arial"/>
            </a:endParaRPr>
          </a:p>
          <a:p>
            <a:r>
              <a:rPr lang="es-ES" sz="1200" b="0" strike="noStrike" spc="-1" dirty="0">
                <a:latin typeface="Arial"/>
              </a:rPr>
              <a:t>Importante, sin importar el </a:t>
            </a:r>
            <a:r>
              <a:rPr lang="es-ES" sz="1200" b="0" strike="noStrike" spc="-1" dirty="0" err="1">
                <a:latin typeface="Arial"/>
              </a:rPr>
              <a:t>metodo</a:t>
            </a:r>
            <a:r>
              <a:rPr lang="es-ES" sz="1200" b="0" strike="noStrike" spc="-1" dirty="0">
                <a:latin typeface="Arial"/>
              </a:rPr>
              <a:t> y los comandos que se </a:t>
            </a:r>
            <a:r>
              <a:rPr lang="es-ES" sz="1200" b="0" strike="noStrike" spc="-1" dirty="0" err="1">
                <a:latin typeface="Arial"/>
              </a:rPr>
              <a:t>utilizen</a:t>
            </a:r>
            <a:r>
              <a:rPr lang="es-ES" sz="1200" b="0" strike="noStrike" spc="-1" dirty="0">
                <a:latin typeface="Arial"/>
              </a:rPr>
              <a:t> para actualizar el archivo de configuración, se tiene que emitir el comando </a:t>
            </a:r>
            <a:r>
              <a:rPr lang="es-ES" sz="1200" b="0" strike="noStrike" spc="-1" dirty="0" err="1">
                <a:latin typeface="Arial"/>
              </a:rPr>
              <a:t>commit</a:t>
            </a:r>
            <a:r>
              <a:rPr lang="es-ES" sz="1200" b="0" strike="noStrike" spc="-1" dirty="0">
                <a:latin typeface="Arial"/>
              </a:rPr>
              <a:t> para activar los cambios.</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el </a:t>
            </a:r>
            <a:r>
              <a:rPr lang="es-ES" sz="1200" b="0" strike="noStrike" spc="-1" dirty="0" err="1">
                <a:latin typeface="Arial"/>
              </a:rPr>
              <a:t>boton</a:t>
            </a:r>
            <a:r>
              <a:rPr lang="es-ES" sz="1200" b="0" strike="noStrike" spc="-1" dirty="0">
                <a:latin typeface="Arial"/>
              </a:rPr>
              <a:t> de información adicional para una lista de los comandos de modo configuración.</a:t>
            </a:r>
            <a:endParaRPr lang="en-US" sz="1200" b="0" strike="noStrike" spc="-1" dirty="0">
              <a:latin typeface="Arial"/>
            </a:endParaRP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131</a:t>
            </a:fld>
            <a:endParaRPr lang="en-US"/>
          </a:p>
        </p:txBody>
      </p:sp>
    </p:spTree>
    <p:extLst>
      <p:ext uri="{BB962C8B-B14F-4D97-AF65-F5344CB8AC3E}">
        <p14:creationId xmlns:p14="http://schemas.microsoft.com/office/powerpoint/2010/main" val="1033542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strike="noStrike" spc="-1" dirty="0">
                <a:latin typeface="Arial"/>
              </a:rPr>
              <a:t>Demos un vistazo mas de cerca de algunos comandos de modo de configuración que ayudan a aumentar la eficiencia.</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deactivate</a:t>
            </a:r>
            <a:r>
              <a:rPr lang="es-ES" sz="1200" b="0" strike="noStrike" spc="-1" dirty="0">
                <a:latin typeface="Arial"/>
              </a:rPr>
              <a:t> es utilizado para desactivar o ignorar una directiva de configuración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insert</a:t>
            </a:r>
            <a:r>
              <a:rPr lang="es-ES" sz="1200" b="0" strike="noStrike" spc="-1" dirty="0">
                <a:latin typeface="Arial"/>
              </a:rPr>
              <a:t> es utilizado para insertar una directiva de configuración en otra ubicación</a:t>
            </a:r>
          </a:p>
          <a:p>
            <a:endParaRPr lang="es-ES" sz="1200" b="0" strike="noStrike" spc="-1" dirty="0">
              <a:latin typeface="Arial"/>
            </a:endParaRPr>
          </a:p>
          <a:p>
            <a:r>
              <a:rPr lang="es-ES" sz="1200" b="0" strike="noStrike" spc="-1" dirty="0">
                <a:latin typeface="Arial"/>
              </a:rPr>
              <a:t>El comando </a:t>
            </a:r>
            <a:r>
              <a:rPr lang="es-ES" sz="1200" b="0" strike="noStrike" spc="-1" dirty="0" err="1">
                <a:latin typeface="Arial"/>
              </a:rPr>
              <a:t>annotate</a:t>
            </a:r>
            <a:r>
              <a:rPr lang="es-ES" sz="1200" b="0" strike="noStrike" spc="-1" dirty="0">
                <a:latin typeface="Arial"/>
              </a:rPr>
              <a:t> es utilizado para anotar o comentar una directiva de configuración.</a:t>
            </a:r>
          </a:p>
          <a:p>
            <a:endParaRPr lang="es-ES" sz="1200" b="0" strike="noStrike" spc="-1" dirty="0">
              <a:latin typeface="Arial"/>
            </a:endParaRPr>
          </a:p>
          <a:p>
            <a:r>
              <a:rPr lang="es-ES" sz="1200" b="0" strike="noStrike" spc="-1" dirty="0">
                <a:latin typeface="Arial"/>
              </a:rPr>
              <a:t>Haga </a:t>
            </a:r>
            <a:r>
              <a:rPr lang="es-ES" sz="1200" b="0" strike="noStrike" spc="-1" dirty="0" err="1">
                <a:latin typeface="Arial"/>
              </a:rPr>
              <a:t>click</a:t>
            </a:r>
            <a:r>
              <a:rPr lang="es-ES" sz="1200" b="0" strike="noStrike" spc="-1" dirty="0">
                <a:latin typeface="Arial"/>
              </a:rPr>
              <a:t> en cada </a:t>
            </a:r>
            <a:r>
              <a:rPr lang="es-ES" sz="1200" b="0" strike="noStrike" spc="-1" dirty="0" err="1">
                <a:latin typeface="Arial"/>
              </a:rPr>
              <a:t>boton</a:t>
            </a:r>
            <a:r>
              <a:rPr lang="es-ES" sz="1200" b="0" strike="noStrike" spc="-1" dirty="0">
                <a:latin typeface="Arial"/>
              </a:rPr>
              <a:t> de </a:t>
            </a:r>
            <a:r>
              <a:rPr lang="es-ES" sz="1200" b="0" strike="noStrike" spc="-1" dirty="0" err="1">
                <a:latin typeface="Arial"/>
              </a:rPr>
              <a:t>ejempllo</a:t>
            </a:r>
            <a:r>
              <a:rPr lang="es-ES" sz="1200" b="0" strike="noStrike" spc="-1" dirty="0">
                <a:latin typeface="Arial"/>
              </a:rPr>
              <a:t> para ver ejemplos de estos comandos y su salida.</a:t>
            </a:r>
            <a:endParaRPr lang="en-US" sz="1200" b="0" strike="noStrike" spc="-1" dirty="0">
              <a:latin typeface="Arial"/>
            </a:endParaRPr>
          </a:p>
          <a:p>
            <a:pPr marL="216000" indent="-216000">
              <a:lnSpc>
                <a:spcPct val="100000"/>
              </a:lnSpc>
            </a:pPr>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4D0AA6C2-3ED3-4BD4-AB1E-2A382F0DA5D0}" type="slidenum">
              <a:rPr lang="en-US" smtClean="0"/>
              <a:t>132</a:t>
            </a:fld>
            <a:endParaRPr lang="en-US"/>
          </a:p>
        </p:txBody>
      </p:sp>
    </p:spTree>
    <p:extLst>
      <p:ext uri="{BB962C8B-B14F-4D97-AF65-F5344CB8AC3E}">
        <p14:creationId xmlns:p14="http://schemas.microsoft.com/office/powerpoint/2010/main" val="18384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utilizar el comando “show" del modo de configuración para mostrar la configuración candidata. Este comando muestra la configuración en el nivel de jerarquía actual o en el nivel especificado por debajo de la ubicación actual.</a:t>
            </a:r>
          </a:p>
          <a:p>
            <a:endParaRPr lang="es-ES" dirty="0"/>
          </a:p>
          <a:p>
            <a:r>
              <a:rPr lang="es-ES" dirty="0"/>
              <a:t>El comando show tiene esta sintaxis: "show </a:t>
            </a:r>
            <a:r>
              <a:rPr lang="es-ES" dirty="0" err="1"/>
              <a:t>statement-path</a:t>
            </a:r>
            <a:r>
              <a:rPr lang="es-ES" dirty="0"/>
              <a:t>". Al mostrar la configuración, la CLI </a:t>
            </a:r>
            <a:r>
              <a:rPr lang="es-ES" dirty="0" err="1"/>
              <a:t>indenta</a:t>
            </a:r>
            <a:r>
              <a:rPr lang="es-ES" dirty="0"/>
              <a:t> cada nivel de jerarquía subordinado, inserta corchetes para indicar el comienzo y el final de cada nivel de jerarquía y coloca un punto y coma al final de las declaraciones que se encuentran en el nivel más bajo de la jerarquía. El formato de visualización es el mismo formato que utiliza al crear un archivo de configuración ASCII y también es el mismo formato que utiliza la CLI al guardar una configuración en un archivo ASCII.</a:t>
            </a:r>
          </a:p>
          <a:p>
            <a:endParaRPr lang="es-ES" dirty="0"/>
          </a:p>
          <a:p>
            <a:r>
              <a:rPr lang="es-ES" dirty="0"/>
              <a:t>El comando de editar servicios del sistema lo ayuda a estacionar en una </a:t>
            </a:r>
            <a:r>
              <a:rPr lang="es-ES" dirty="0" err="1"/>
              <a:t>subjerarquía</a:t>
            </a:r>
            <a:r>
              <a:rPr lang="es-ES" dirty="0"/>
              <a:t> específica.</a:t>
            </a:r>
          </a:p>
          <a:p>
            <a:endParaRPr lang="es-ES" dirty="0"/>
          </a:p>
          <a:p>
            <a:r>
              <a:rPr lang="es-ES" dirty="0"/>
              <a:t>En los casos en que una declaración vacía conduce a una configuración no válida porque está incompleta o no tiene sentido, el comando show no muestra ninguna de las rutas de la declaración.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137</a:t>
            </a:fld>
            <a:endParaRPr lang="en-US"/>
          </a:p>
        </p:txBody>
      </p:sp>
    </p:spTree>
    <p:extLst>
      <p:ext uri="{BB962C8B-B14F-4D97-AF65-F5344CB8AC3E}">
        <p14:creationId xmlns:p14="http://schemas.microsoft.com/office/powerpoint/2010/main" val="145906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mostrar los comandos de configuración individuales utilizados para crear el archivo de configuración existente mediante el comando “show | </a:t>
            </a:r>
            <a:r>
              <a:rPr lang="es-ES" dirty="0" err="1"/>
              <a:t>display</a:t>
            </a:r>
            <a:r>
              <a:rPr lang="es-ES" dirty="0"/>
              <a:t> set". Se muestra un ejemplo de este comando y su salida resultante.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138</a:t>
            </a:fld>
            <a:endParaRPr lang="en-US"/>
          </a:p>
        </p:txBody>
      </p:sp>
    </p:spTree>
    <p:extLst>
      <p:ext uri="{BB962C8B-B14F-4D97-AF65-F5344CB8AC3E}">
        <p14:creationId xmlns:p14="http://schemas.microsoft.com/office/powerpoint/2010/main" val="657173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139</a:t>
            </a:fld>
            <a:endParaRPr lang="en-US"/>
          </a:p>
        </p:txBody>
      </p:sp>
    </p:spTree>
    <p:extLst>
      <p:ext uri="{BB962C8B-B14F-4D97-AF65-F5344CB8AC3E}">
        <p14:creationId xmlns:p14="http://schemas.microsoft.com/office/powerpoint/2010/main" val="34338927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Recuerde, los dispositivos Junos no aplican automáticamente sus cambios de configuración. Debe utilizar el comando de confirmación para activar la configuración de su candidato. Por lo general, puede realizar la operación de confirmación desde cualquier nivel de jerarquía.</a:t>
            </a:r>
          </a:p>
          <a:p>
            <a:endParaRPr lang="es-ES" dirty="0"/>
          </a:p>
          <a:p>
            <a:r>
              <a:rPr lang="es-ES" dirty="0"/>
              <a:t>La excepción es cuando los usuarios ingresan al modo de configuración utilizando la opción de configuración privada, que requiere que el comando de confirmación se emita en el nivel de jerarquía superior.</a:t>
            </a:r>
          </a:p>
          <a:p>
            <a:endParaRPr lang="es-ES" dirty="0"/>
          </a:p>
          <a:p>
            <a:r>
              <a:rPr lang="es-ES" dirty="0"/>
              <a:t>En dispositivos con motores de enrutamiento redundantes, puede realizar una sincronización de confirmación, que activa y sincroniza la configuración en ambos motores de enrutamiento.</a:t>
            </a:r>
          </a:p>
          <a:p>
            <a:endParaRPr lang="es-ES" dirty="0"/>
          </a:p>
          <a:p>
            <a:r>
              <a:rPr lang="es-ES" dirty="0"/>
              <a:t>Como alternativa, puede configurar el sistema para realizar automáticamente la operación de sincronización cuando se emite una confirmación estándar a través del comando “set </a:t>
            </a:r>
            <a:r>
              <a:rPr lang="es-ES" dirty="0" err="1"/>
              <a:t>system</a:t>
            </a:r>
            <a:r>
              <a:rPr lang="es-ES" dirty="0"/>
              <a:t> </a:t>
            </a:r>
            <a:r>
              <a:rPr lang="es-ES" dirty="0" err="1"/>
              <a:t>commit</a:t>
            </a:r>
            <a:r>
              <a:rPr lang="es-ES" dirty="0"/>
              <a:t> </a:t>
            </a:r>
            <a:r>
              <a:rPr lang="es-ES" dirty="0" err="1"/>
              <a:t>synchronize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165309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funcionalidad de Junos OS se divide en varios procesos de software. Cada proceso maneja una parte de la funcionalidad del dispositivo. Cada proceso se ejecuta en su propio espacio de memoria protegido, lo que garantiza que un proceso no pueda interferir directamente con otro. Cuando falla un solo proceso, no necesariamente falla todo el sistema. Esta modularidad también garantiza que se puedan agregar nuevas características con menos probabilidad de interrumpir la funcionalidad actual.</a:t>
            </a:r>
          </a:p>
          <a:p>
            <a:endParaRPr lang="es-ES" dirty="0"/>
          </a:p>
          <a:p>
            <a:r>
              <a:rPr lang="es-ES" dirty="0"/>
              <a:t>Junos OS es el sistema operativo de red seguro y de confianza que impulsa la infraestructura de red de alto rendimiento que ofrece Juniper Networks. Proporciona rendimiento y escalabilidad líderes en la industria y se basa en sistemas operativos de código abierto. Junos. según el dispositivo, se ejecuta en una versión modificada y reforzada de FreeBSD o Linux.</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confirma una configuración candidata, el software activa toda la configuración en su forma actual. Utilice el comando de verificación de confirmación para validar la sintaxis de una configuración candidata sin ponerla en práctica.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141</a:t>
            </a:fld>
            <a:endParaRPr lang="en-US"/>
          </a:p>
        </p:txBody>
      </p:sp>
    </p:spTree>
    <p:extLst>
      <p:ext uri="{BB962C8B-B14F-4D97-AF65-F5344CB8AC3E}">
        <p14:creationId xmlns:p14="http://schemas.microsoft.com/office/powerpoint/2010/main" val="1383112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142</a:t>
            </a:fld>
            <a:endParaRPr lang="en-US"/>
          </a:p>
        </p:txBody>
      </p:sp>
    </p:spTree>
    <p:extLst>
      <p:ext uri="{BB962C8B-B14F-4D97-AF65-F5344CB8AC3E}">
        <p14:creationId xmlns:p14="http://schemas.microsoft.com/office/powerpoint/2010/main" val="22938358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comando de verificación de confirmación no puede detectar errores lógicos en su configuración. ¿Qué sucede cuando está configurando un dispositivo de forma remota y comete un error que deja ese dispositivo inaccesible para las conexiones remotas?</a:t>
            </a:r>
          </a:p>
          <a:p>
            <a:endParaRPr lang="es-ES" dirty="0"/>
          </a:p>
          <a:p>
            <a:r>
              <a:rPr lang="es-ES" dirty="0"/>
              <a:t>Utilice el comando de confirmación confirmada para activar temporalmente una configuración. Si no se ingresa un comando de confirmación adicional dentro de un período de tiempo específico, Junos OS retrocederá automáticamente y confirmará la configuración anterior.</a:t>
            </a:r>
          </a:p>
          <a:p>
            <a:endParaRPr lang="es-ES" dirty="0"/>
          </a:p>
          <a:p>
            <a:r>
              <a:rPr lang="es-ES" dirty="0"/>
              <a:t>Nota: El software admite un rango de 1 a 65 535 minutos, siendo 10 minutos el valor predeterminado.</a:t>
            </a:r>
          </a:p>
          <a:p>
            <a:endParaRPr lang="es-ES" dirty="0"/>
          </a:p>
          <a:p>
            <a:r>
              <a:rPr lang="es-ES" dirty="0"/>
              <a:t>El sistema realiza una secuencia de “</a:t>
            </a:r>
            <a:r>
              <a:rPr lang="es-ES" dirty="0" err="1"/>
              <a:t>rollback</a:t>
            </a:r>
            <a:r>
              <a:rPr lang="es-ES" dirty="0"/>
              <a:t> 1 </a:t>
            </a:r>
            <a:r>
              <a:rPr lang="es-ES" dirty="0" err="1"/>
              <a:t>commit</a:t>
            </a:r>
            <a:r>
              <a:rPr lang="es-ES" dirty="0"/>
              <a:t>" en su nombre.</a:t>
            </a:r>
          </a:p>
          <a:p>
            <a:r>
              <a:rPr lang="es-ES" dirty="0"/>
              <a:t>Después de la reversión automática, puede cargar el archivo de </a:t>
            </a:r>
            <a:r>
              <a:rPr lang="es-ES" dirty="0" err="1"/>
              <a:t>rollback</a:t>
            </a:r>
            <a:r>
              <a:rPr lang="es-ES" dirty="0"/>
              <a:t>  1 para buscar su error. El comando y la operación de </a:t>
            </a:r>
            <a:r>
              <a:rPr lang="es-ES" dirty="0" err="1"/>
              <a:t>rollback</a:t>
            </a:r>
            <a:r>
              <a:rPr lang="es-ES" dirty="0"/>
              <a:t> se analizan en detalle más adelante en este 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143</a:t>
            </a:fld>
            <a:endParaRPr lang="en-US"/>
          </a:p>
        </p:txBody>
      </p:sp>
    </p:spTree>
    <p:extLst>
      <p:ext uri="{BB962C8B-B14F-4D97-AF65-F5344CB8AC3E}">
        <p14:creationId xmlns:p14="http://schemas.microsoft.com/office/powerpoint/2010/main" val="1613740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Utilice </a:t>
            </a:r>
            <a:r>
              <a:rPr lang="es-GT" dirty="0" err="1"/>
              <a:t>commit</a:t>
            </a:r>
            <a:r>
              <a:rPr lang="es-GT" dirty="0"/>
              <a:t> para chequear y activar todos los cambios en la configuración y sincronizar múltiples </a:t>
            </a:r>
            <a:r>
              <a:rPr lang="es-GT" dirty="0" err="1"/>
              <a:t>routers</a:t>
            </a:r>
            <a:r>
              <a:rPr lang="es-GT" dirty="0"/>
              <a:t>.</a:t>
            </a:r>
          </a:p>
          <a:p>
            <a:endParaRPr lang="es-GT" dirty="0"/>
          </a:p>
          <a:p>
            <a:r>
              <a:rPr lang="es-GT" dirty="0"/>
              <a:t>Haga </a:t>
            </a:r>
            <a:r>
              <a:rPr lang="es-GT" dirty="0" err="1"/>
              <a:t>click</a:t>
            </a:r>
            <a:r>
              <a:rPr lang="es-GT" dirty="0"/>
              <a:t> en cada comando </a:t>
            </a:r>
            <a:r>
              <a:rPr lang="es-GT" dirty="0" err="1"/>
              <a:t>commit</a:t>
            </a:r>
            <a:r>
              <a:rPr lang="es-GT" dirty="0"/>
              <a:t> para conocer mas.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144</a:t>
            </a:fld>
            <a:endParaRPr lang="en-US"/>
          </a:p>
        </p:txBody>
      </p:sp>
    </p:spTree>
    <p:extLst>
      <p:ext uri="{BB962C8B-B14F-4D97-AF65-F5344CB8AC3E}">
        <p14:creationId xmlns:p14="http://schemas.microsoft.com/office/powerpoint/2010/main" val="631362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151</a:t>
            </a:fld>
            <a:endParaRPr lang="en-US"/>
          </a:p>
        </p:txBody>
      </p:sp>
    </p:spTree>
    <p:extLst>
      <p:ext uri="{BB962C8B-B14F-4D97-AF65-F5344CB8AC3E}">
        <p14:creationId xmlns:p14="http://schemas.microsoft.com/office/powerpoint/2010/main" val="13433033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guarda las últimas 50 versiones comprometidas de la configuración. Para sobrescribir la configuración candidata con una de estas versiones confirmadas anteriormente, use el comando de reversión de configuración de la CLI. De forma predeterminada, el sistema vuelve a la configuración confirmada más recientemente: la configuración activa.</a:t>
            </a:r>
          </a:p>
          <a:p>
            <a:endParaRPr lang="es-ES" dirty="0"/>
          </a:p>
          <a:p>
            <a:r>
              <a:rPr lang="es-ES" dirty="0"/>
              <a:t>Para volver a una versión anterior a la configuración confirmada más recientemente, incluya el número de versión en el comando de reversión.</a:t>
            </a:r>
          </a:p>
          <a:p>
            <a:endParaRPr lang="es-ES" dirty="0"/>
          </a:p>
          <a:p>
            <a:r>
              <a:rPr lang="es-ES" dirty="0"/>
              <a:t>El argumento de la versión puede ser un número en el rango de 0 a 49. La configuración guardada más recientemente es la versión 0, que es la configuración activa. La configuración confirmada más antigua que el software guarda automáticamente es la versión 49.</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152</a:t>
            </a:fld>
            <a:endParaRPr lang="en-US"/>
          </a:p>
        </p:txBody>
      </p:sp>
    </p:spTree>
    <p:extLst>
      <p:ext uri="{BB962C8B-B14F-4D97-AF65-F5344CB8AC3E}">
        <p14:creationId xmlns:p14="http://schemas.microsoft.com/office/powerpoint/2010/main" val="2724049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configuración predeterminada de fábrica en algunos de los dispositivos Junos más pequeños restringe la cantidad de archivos de reversión almacenados por el sistema. Esta configuración predeterminada se puede cambiar para aumentar la cantidad de archivos de reversión, como se muestra en el ejemplo.</a:t>
            </a:r>
          </a:p>
          <a:p>
            <a:endParaRPr lang="es-ES" dirty="0"/>
          </a:p>
          <a:p>
            <a:r>
              <a:rPr lang="es-ES" dirty="0"/>
              <a:t>Importante: ¡No olvides confirmar los cambios! El comando de reversión modifica solo la configuración candidata. Para activar los cambios cargados a través de la operación de reversión, emita el comando de </a:t>
            </a:r>
            <a:r>
              <a:rPr lang="es-ES" b="1" dirty="0" err="1"/>
              <a:t>commit</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153</a:t>
            </a:fld>
            <a:endParaRPr lang="en-US"/>
          </a:p>
        </p:txBody>
      </p:sp>
    </p:spTree>
    <p:extLst>
      <p:ext uri="{BB962C8B-B14F-4D97-AF65-F5344CB8AC3E}">
        <p14:creationId xmlns:p14="http://schemas.microsoft.com/office/powerpoint/2010/main" val="1500576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b="0" dirty="0"/>
              <a:t>El comando configure hace que se cree una configuración candidata y se complete con el contenido de la configuración activa.</a:t>
            </a:r>
          </a:p>
          <a:p>
            <a:pPr marL="171450" indent="-171450">
              <a:buFont typeface="Arial" panose="020B0604020202020204" pitchFamily="34" charset="0"/>
              <a:buChar char="•"/>
            </a:pPr>
            <a:r>
              <a:rPr lang="es-ES" b="0" dirty="0"/>
              <a:t>A continuación, puede modificar la configuración candidata con sus cambios.</a:t>
            </a:r>
          </a:p>
          <a:p>
            <a:pPr marL="171450" indent="-171450">
              <a:buFont typeface="Arial" panose="020B0604020202020204" pitchFamily="34" charset="0"/>
              <a:buChar char="•"/>
            </a:pPr>
            <a:r>
              <a:rPr lang="es-ES" b="0" dirty="0"/>
              <a:t>Para que una configuración candidata surta efecto, debe confirmar los cambios. En este momento. Junos OS comprueba la configuración candidata para comprobar la sintaxis adecuada y la instala como la configuración activa. Si la sintaxis no es correcta, un mensaje de error indica la ubicación del error y el software no activa ninguna parte de la configuración Debe corregir los errores antes de volver a confirmar la configuración.</a:t>
            </a:r>
          </a:p>
          <a:p>
            <a:pPr marL="171450" indent="-171450">
              <a:buFont typeface="Arial" panose="020B0604020202020204" pitchFamily="34" charset="0"/>
              <a:buChar char="•"/>
            </a:pPr>
            <a:r>
              <a:rPr lang="es-ES" b="0" dirty="0"/>
              <a:t>Puede recuperar fácilmente configuraciones anteriores con un comando </a:t>
            </a:r>
            <a:r>
              <a:rPr lang="es-ES" b="0" dirty="0" err="1"/>
              <a:t>rollback</a:t>
            </a:r>
            <a:r>
              <a:rPr lang="es-ES" b="0" dirty="0"/>
              <a:t> n. Junos OS mantiene un historial de configuración mediante el almacenamiento de configuraciones previamente activas. El software guarda un máximo de 50 configuraciones. </a:t>
            </a:r>
          </a:p>
          <a:p>
            <a:pPr marL="171450" indent="-171450">
              <a:buFont typeface="Arial" panose="020B0604020202020204" pitchFamily="34" charset="0"/>
              <a:buChar char="•"/>
            </a:pPr>
            <a:r>
              <a:rPr lang="es-ES" b="0" dirty="0"/>
              <a:t>Este número incluye la configuración activa actual, que también se conoce como </a:t>
            </a:r>
            <a:r>
              <a:rPr lang="es-ES" b="0" dirty="0" err="1"/>
              <a:t>rollback</a:t>
            </a:r>
            <a:r>
              <a:rPr lang="es-ES" b="0" dirty="0"/>
              <a:t> 0 y hasta 49 configuraciones activas anteriormente. </a:t>
            </a:r>
          </a:p>
          <a:p>
            <a:pPr marL="171450" indent="-171450">
              <a:buFont typeface="Arial" panose="020B0604020202020204" pitchFamily="34" charset="0"/>
              <a:buChar char="•"/>
            </a:pPr>
            <a:r>
              <a:rPr lang="es-ES" b="0" dirty="0"/>
              <a:t>Si realiza una operación de reversión, tenga en cuenta que la configuración relacionada no se activa hasta que emite un comando de confirmación. </a:t>
            </a:r>
          </a:p>
          <a:p>
            <a:pPr marL="171450" indent="-171450">
              <a:buFont typeface="Arial" panose="020B0604020202020204" pitchFamily="34" charset="0"/>
              <a:buChar char="•"/>
            </a:pPr>
            <a:r>
              <a:rPr lang="es-ES" b="0" dirty="0"/>
              <a:t>Cuando emites un comando </a:t>
            </a:r>
            <a:r>
              <a:rPr lang="es-ES" b="1" dirty="0" err="1"/>
              <a:t>commit</a:t>
            </a:r>
            <a:r>
              <a:rPr lang="es-ES" b="0" dirty="0"/>
              <a:t> y hay 50 configuraciones de reversión, el software purga la última configuración de reversión: </a:t>
            </a:r>
            <a:r>
              <a:rPr lang="es-ES" b="0" dirty="0" err="1"/>
              <a:t>rollback</a:t>
            </a:r>
            <a:r>
              <a:rPr lang="es-ES" b="0" dirty="0"/>
              <a:t> 49.</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154</a:t>
            </a:fld>
            <a:endParaRPr lang="en-US"/>
          </a:p>
        </p:txBody>
      </p:sp>
    </p:spTree>
    <p:extLst>
      <p:ext uri="{BB962C8B-B14F-4D97-AF65-F5344CB8AC3E}">
        <p14:creationId xmlns:p14="http://schemas.microsoft.com/office/powerpoint/2010/main" val="25027008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guardar la configuración candidata de su sesión de configuración actual en un archivo ASCII usando el comando guardar.</a:t>
            </a:r>
          </a:p>
          <a:p>
            <a:r>
              <a:rPr lang="es-ES" dirty="0"/>
              <a:t>Al guardar una configuración candidata, se guarda la configuración en su forma actual, incluidos los cambios no confirmados.</a:t>
            </a:r>
          </a:p>
          <a:p>
            <a:endParaRPr lang="es-ES" dirty="0"/>
          </a:p>
          <a:p>
            <a:r>
              <a:rPr lang="es-ES" dirty="0"/>
              <a:t>Tenga en cuenta que está guardando solo las declaraciones de configuración en el nivel de jerarquía actual y por debajo. Para guardar toda la configuración del candidato, debe estar en el nivel superior de la jerarquía de configuración. Si no especifica una ruta, Junos OS guarda la configuración en el directorio de trabajo del usuario. Por ejemplo, si el usuario Nancy guardó un archivo de configuración sin especificar un nombre de ruta, el archivo de configuración se guardaría en el directorio /</a:t>
            </a:r>
            <a:r>
              <a:rPr lang="es-ES" dirty="0" err="1"/>
              <a:t>var</a:t>
            </a:r>
            <a:r>
              <a:rPr lang="es-ES" dirty="0"/>
              <a:t>/home/</a:t>
            </a:r>
            <a:r>
              <a:rPr lang="es-ES" dirty="0" err="1"/>
              <a:t>nancy</a:t>
            </a:r>
            <a:r>
              <a:rPr lang="es-ES" dirty="0"/>
              <a:t> de manera predeterminada. Haga clic en el botón Información adicional para ver más opciones para guardar archivos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155</a:t>
            </a:fld>
            <a:endParaRPr lang="en-US"/>
          </a:p>
        </p:txBody>
      </p:sp>
    </p:spTree>
    <p:extLst>
      <p:ext uri="{BB962C8B-B14F-4D97-AF65-F5344CB8AC3E}">
        <p14:creationId xmlns:p14="http://schemas.microsoft.com/office/powerpoint/2010/main" val="10475817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156</a:t>
            </a:fld>
            <a:endParaRPr lang="en-US"/>
          </a:p>
        </p:txBody>
      </p:sp>
    </p:spTree>
    <p:extLst>
      <p:ext uri="{BB962C8B-B14F-4D97-AF65-F5344CB8AC3E}">
        <p14:creationId xmlns:p14="http://schemas.microsoft.com/office/powerpoint/2010/main" val="225118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Todas las plataformas que ejecutan Junos 0S usan la misma base de código fuente dentro de sus imágenes específicas de la plataforma. Este diseño garantiza que las funciones principales funcionen de manera coherente en todas las plataformas que ejecutan Junos 0S. Debido a que muchas funciones y servicios se configuran y administran de la misma manera, las tareas de configuración y el mantenimiento y operación continuos dentro de su red se simplifican.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2843545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157</a:t>
            </a:fld>
            <a:endParaRPr lang="en-US"/>
          </a:p>
        </p:txBody>
      </p:sp>
    </p:spTree>
    <p:extLst>
      <p:ext uri="{BB962C8B-B14F-4D97-AF65-F5344CB8AC3E}">
        <p14:creationId xmlns:p14="http://schemas.microsoft.com/office/powerpoint/2010/main" val="2859452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158</a:t>
            </a:fld>
            <a:endParaRPr lang="en-US"/>
          </a:p>
        </p:txBody>
      </p:sp>
    </p:spTree>
    <p:extLst>
      <p:ext uri="{BB962C8B-B14F-4D97-AF65-F5344CB8AC3E}">
        <p14:creationId xmlns:p14="http://schemas.microsoft.com/office/powerpoint/2010/main" val="5748947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el comando </a:t>
            </a:r>
            <a:r>
              <a:rPr lang="es-ES" b="1" dirty="0"/>
              <a:t>load</a:t>
            </a:r>
            <a:r>
              <a:rPr lang="es-ES" dirty="0"/>
              <a:t> del modo de configuración para cargar una configuración completa o parcial desde un archivo local, desde un archivo en una máquina remota o desde el búfer de captura de un programa de emulación de terminal. El comando </a:t>
            </a:r>
            <a:r>
              <a:rPr lang="es-ES" b="1" dirty="0"/>
              <a:t>load</a:t>
            </a:r>
            <a:r>
              <a:rPr lang="es-ES" dirty="0"/>
              <a:t> admite varios argumentos que determinan los detalles de la operación.</a:t>
            </a:r>
          </a:p>
          <a:p>
            <a:endParaRPr lang="es-ES" dirty="0"/>
          </a:p>
          <a:p>
            <a:r>
              <a:rPr lang="es-ES" dirty="0"/>
              <a:t>Haga clic en el botón Información adicional para saber más sobre el comando de carga.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159</a:t>
            </a:fld>
            <a:endParaRPr lang="en-US"/>
          </a:p>
        </p:txBody>
      </p:sp>
    </p:spTree>
    <p:extLst>
      <p:ext uri="{BB962C8B-B14F-4D97-AF65-F5344CB8AC3E}">
        <p14:creationId xmlns:p14="http://schemas.microsoft.com/office/powerpoint/2010/main" val="3094850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891206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10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02/08/2022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‹Nº›</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02/08/2022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02/08/2022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02/08/2022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02/08/2022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02/08/2022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0"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hyperlink" Target="https://www.juniper.net/us/en/training/certification/tracks/junos/jncia-junos.html"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hyperlink" Target="https://www.juniper.net/documentation/us/en/software/junos/cli/topics/ref/command/pipe.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33.xml.rels><?xml version="1.0" encoding="UTF-8" standalone="yes"?>
<Relationships xmlns="http://schemas.openxmlformats.org/package/2006/relationships"><Relationship Id="rId2" Type="http://schemas.openxmlformats.org/officeDocument/2006/relationships/hyperlink" Target="https://www.juniper.net/documentation/us/en/software/junos/cli/topics/topic-map/cli-configuration.htm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ftp://user:password@router/path/filename"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310.png"/></Relationships>
</file>

<file path=ppt/slides/_rels/slide1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juniper.net/us/en/products-services/packet-transport/ptx-series/" TargetMode="Externa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hyperlink" Target="http://www.juniper.net/us/en/products-services/routing/mx-series/"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www.juniper.net/us/en/products-services/routing/acx-series/"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www.juniper.net/us/en/products/switches.html" TargetMode="External"/><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juniper.net/us/en/products-services/switching/ex-series/"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juniper.net/us/en/products-services/switching/qfx-series/"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juniper.net/us/en/products/security/srx-series.html" TargetMode="Externa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juniper.net/us/en/products/sdn-and-orchestration.html"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juniper.net/us/en/products/sdn-and-orchestration/nfx-series.html"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juniper.net/us/en/products/sdn-and-orchestration/contrail.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juniper.net/us/en/products/network-automation/northstar-controller.html"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hyperlink" Target="https://support.juniper.net/support/eol/product/wand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juniper.net/us/en/products/security/srx-series/vsrx-virtual-firewall.html"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juniper.net/us/en/products/security/srx-series/csrx-containerized-firewall.html"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juniper.net/documentation/" TargetMode="External"/><Relationship Id="rId2" Type="http://schemas.openxmlformats.org/officeDocument/2006/relationships/hyperlink" Target="https://learningportal.juniper.ne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juniper.net/us/en.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ES" dirty="0">
                <a:cs typeface="Calibri"/>
              </a:rPr>
              <a:t>Introducción al sistema operativo JUNOS</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5F23E-938D-47FD-AC31-BEBE3F674978}"/>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6F99939F-0541-4E60-8F13-5628A7576550}"/>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Examen para la certificación JNCIA-JUNOS</a:t>
            </a:r>
          </a:p>
          <a:p>
            <a:pPr lvl="1"/>
            <a:r>
              <a:rPr lang="es-ES"/>
              <a:t>Información del Examen: (</a:t>
            </a:r>
            <a:r>
              <a:rPr lang="es-ES">
                <a:hlinkClick r:id="rId2"/>
              </a:rPr>
              <a:t>https://www.juniper.net/us/en/training/certification/tracks/junos/jncia-junos.html</a:t>
            </a:r>
            <a:r>
              <a:rPr lang="es-ES"/>
              <a:t>)</a:t>
            </a:r>
          </a:p>
          <a:p>
            <a:pPr lvl="1"/>
            <a:r>
              <a:rPr lang="es-ES"/>
              <a:t>Código del Examen: JN0-104</a:t>
            </a:r>
          </a:p>
          <a:p>
            <a:pPr lvl="1"/>
            <a:r>
              <a:rPr lang="es-ES"/>
              <a:t>Duración del Examen: 90 minutos</a:t>
            </a:r>
          </a:p>
          <a:p>
            <a:pPr lvl="1"/>
            <a:r>
              <a:rPr lang="es-ES"/>
              <a:t>Tipo de Examen: 65 preguntas de opción múltiple</a:t>
            </a:r>
          </a:p>
          <a:p>
            <a:pPr lvl="1"/>
            <a:r>
              <a:rPr lang="es-ES"/>
              <a:t>Ente examinador: Pearson-VUE</a:t>
            </a:r>
          </a:p>
          <a:p>
            <a:pPr lvl="1"/>
            <a:r>
              <a:rPr lang="es-ES"/>
              <a:t>Costo $USD 200.00</a:t>
            </a:r>
          </a:p>
        </p:txBody>
      </p:sp>
      <p:sp>
        <p:nvSpPr>
          <p:cNvPr id="6" name="Content Placeholder 5">
            <a:extLst>
              <a:ext uri="{FF2B5EF4-FFF2-40B4-BE49-F238E27FC236}">
                <a16:creationId xmlns:a16="http://schemas.microsoft.com/office/drawing/2014/main" id="{0310C667-B4E2-4675-B672-47E8EEF2DB4E}"/>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3428023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260193"/>
            <a:ext cx="11345590" cy="4885092"/>
          </a:xfrm>
        </p:spPr>
        <p:txBody>
          <a:bodyPr>
            <a:normAutofit fontScale="92500" lnSpcReduction="10000"/>
          </a:bodyPr>
          <a:lstStyle/>
          <a:p>
            <a:r>
              <a:rPr lang="es-GT" dirty="0">
                <a:latin typeface="Consolas" panose="020B0609020204030204" pitchFamily="49" charset="0"/>
              </a:rPr>
              <a:t>Secuencia de comandos soportada</a:t>
            </a:r>
          </a:p>
          <a:p>
            <a:pPr lvl="1"/>
            <a:r>
              <a:rPr lang="es-ES" dirty="0" err="1"/>
              <a:t>Ctrl+f</a:t>
            </a:r>
            <a:r>
              <a:rPr lang="es-ES" dirty="0"/>
              <a:t>: Mueve el cursor un carácter hacia la derecha</a:t>
            </a:r>
          </a:p>
          <a:p>
            <a:pPr lvl="1"/>
            <a:r>
              <a:rPr lang="es-ES" dirty="0" err="1"/>
              <a:t>Ctrl+e</a:t>
            </a:r>
            <a:r>
              <a:rPr lang="es-ES" dirty="0"/>
              <a:t>: Mueve el cursor al final de la línea de comando</a:t>
            </a:r>
          </a:p>
          <a:p>
            <a:pPr lvl="1"/>
            <a:r>
              <a:rPr lang="es-ES" dirty="0"/>
              <a:t>Del y </a:t>
            </a:r>
            <a:r>
              <a:rPr lang="es-ES" dirty="0" err="1"/>
              <a:t>Backspace</a:t>
            </a:r>
            <a:r>
              <a:rPr lang="es-ES" dirty="0"/>
              <a:t>: Borra el carácter antes del cursor</a:t>
            </a:r>
          </a:p>
          <a:p>
            <a:pPr lvl="1"/>
            <a:r>
              <a:rPr lang="es-ES" dirty="0" err="1"/>
              <a:t>Ctrl+d</a:t>
            </a:r>
            <a:r>
              <a:rPr lang="es-ES" dirty="0"/>
              <a:t>: Elimina el carácter sobre el cursor</a:t>
            </a:r>
          </a:p>
          <a:p>
            <a:pPr lvl="1"/>
            <a:r>
              <a:rPr lang="es-ES" dirty="0" err="1"/>
              <a:t>Ctrl+k</a:t>
            </a:r>
            <a:r>
              <a:rPr lang="es-ES" dirty="0"/>
              <a:t>: Elimina desde el cursor hasta el final de la línea</a:t>
            </a:r>
          </a:p>
          <a:p>
            <a:pPr lvl="1"/>
            <a:r>
              <a:rPr lang="es-ES" dirty="0" err="1"/>
              <a:t>Ctrl+u</a:t>
            </a:r>
            <a:r>
              <a:rPr lang="es-ES" dirty="0"/>
              <a:t>: elimina todos los caracteres y niega el comando actual</a:t>
            </a:r>
          </a:p>
          <a:p>
            <a:pPr lvl="1"/>
            <a:r>
              <a:rPr lang="es-ES" dirty="0" err="1"/>
              <a:t>Ctrl+w</a:t>
            </a:r>
            <a:r>
              <a:rPr lang="es-ES" dirty="0"/>
              <a:t>: Elimina la palabra completa a la izquierda del cursor</a:t>
            </a:r>
          </a:p>
          <a:p>
            <a:pPr lvl="1"/>
            <a:r>
              <a:rPr lang="es-ES" dirty="0" err="1"/>
              <a:t>Ctrl+z</a:t>
            </a:r>
            <a:r>
              <a:rPr lang="es-ES" dirty="0"/>
              <a:t>: Redibuja la línea actual</a:t>
            </a:r>
          </a:p>
          <a:p>
            <a:pPr lvl="1"/>
            <a:r>
              <a:rPr lang="es-ES" dirty="0" err="1"/>
              <a:t>Ctrl+p</a:t>
            </a:r>
            <a:r>
              <a:rPr lang="es-ES" dirty="0"/>
              <a:t>, </a:t>
            </a:r>
            <a:r>
              <a:rPr lang="es-ES" dirty="0" err="1"/>
              <a:t>Ctrl+n</a:t>
            </a:r>
            <a:r>
              <a:rPr lang="es-ES" dirty="0"/>
              <a:t>: Repite el comando anterior y siguiente en el historial de comandos. respectivamente</a:t>
            </a:r>
          </a:p>
          <a:p>
            <a:pPr lvl="1"/>
            <a:r>
              <a:rPr lang="es-ES" dirty="0" err="1"/>
              <a:t>Esc+d</a:t>
            </a:r>
            <a:r>
              <a:rPr lang="es-ES" dirty="0"/>
              <a:t>: Elimina la palabra a la derecha</a:t>
            </a:r>
          </a:p>
          <a:p>
            <a:pPr lvl="1"/>
            <a:r>
              <a:rPr lang="es-ES" dirty="0" err="1"/>
              <a:t>Esc+b</a:t>
            </a:r>
            <a:r>
              <a:rPr lang="es-ES" dirty="0"/>
              <a:t>: Mueve el cursor hacia atrás una palabra sin borrar</a:t>
            </a:r>
          </a:p>
          <a:p>
            <a:pPr lvl="1"/>
            <a:r>
              <a:rPr lang="es-ES" dirty="0" err="1"/>
              <a:t>Esc+f</a:t>
            </a:r>
            <a:r>
              <a:rPr lang="es-ES" dirty="0"/>
              <a:t>: Mueve el cursor hacia adelante una palabra sin borrar</a:t>
            </a:r>
            <a:endParaRPr lang="es-GT" dirty="0"/>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a:t>03: Interfaz de Usuario: Junos CLI</a:t>
            </a:r>
            <a:endParaRPr lang="en-US" dirty="0"/>
          </a:p>
        </p:txBody>
      </p:sp>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Cuando se utiliza la tecla </a:t>
            </a:r>
            <a:r>
              <a:rPr lang="es-GT" sz="2000" dirty="0" err="1"/>
              <a:t>Esc</a:t>
            </a:r>
            <a:r>
              <a:rPr lang="es-GT" sz="2000" dirty="0"/>
              <a:t>, se debe liberar y volver a presionar cada vez. Esto difiere de la tecla </a:t>
            </a:r>
            <a:r>
              <a:rPr lang="es-GT" sz="2000" dirty="0" err="1"/>
              <a:t>Ctrl</a:t>
            </a:r>
            <a:r>
              <a:rPr lang="es-GT" sz="2000" dirty="0"/>
              <a:t>, la cual puede mantenerse para múltiples ocurrencias.</a:t>
            </a:r>
            <a:endParaRPr lang="en-US" sz="2000" dirty="0"/>
          </a:p>
        </p:txBody>
      </p:sp>
    </p:spTree>
    <p:extLst>
      <p:ext uri="{BB962C8B-B14F-4D97-AF65-F5344CB8AC3E}">
        <p14:creationId xmlns:p14="http://schemas.microsoft.com/office/powerpoint/2010/main" val="812471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s-GT" dirty="0"/>
              <a:t>Utilizando (</a:t>
            </a:r>
            <a:r>
              <a:rPr lang="en-US" dirty="0"/>
              <a:t>|) Pipe</a:t>
            </a:r>
          </a:p>
          <a:p>
            <a:pPr lvl="1"/>
            <a:r>
              <a:rPr lang="en-US" dirty="0"/>
              <a:t>Se </a:t>
            </a:r>
            <a:r>
              <a:rPr lang="en-US" dirty="0" err="1"/>
              <a:t>puede</a:t>
            </a:r>
            <a:r>
              <a:rPr lang="en-US" dirty="0"/>
              <a:t> utilizer | (pipe) para </a:t>
            </a:r>
            <a:r>
              <a:rPr lang="en-US" dirty="0" err="1"/>
              <a:t>filtrar</a:t>
            </a:r>
            <a:r>
              <a:rPr lang="en-US" dirty="0"/>
              <a:t> o manipular la </a:t>
            </a:r>
            <a:r>
              <a:rPr lang="en-US" dirty="0" err="1"/>
              <a:t>salida</a:t>
            </a:r>
            <a:r>
              <a:rPr lang="en-US" dirty="0"/>
              <a:t> de los </a:t>
            </a:r>
            <a:r>
              <a:rPr lang="en-US" dirty="0" err="1"/>
              <a:t>comandos</a:t>
            </a:r>
            <a:endParaRPr lang="es-GT" dirty="0"/>
          </a:p>
          <a:p>
            <a:pPr marL="457200" lvl="1" indent="0">
              <a:buNone/>
            </a:pPr>
            <a:endParaRPr lang="es-GT" dirty="0"/>
          </a:p>
          <a:p>
            <a:pPr lvl="1"/>
            <a:r>
              <a:rPr lang="es-ES" b="1" dirty="0"/>
              <a:t>compare (</a:t>
            </a:r>
            <a:r>
              <a:rPr lang="es-ES" b="1" dirty="0" err="1"/>
              <a:t>filename</a:t>
            </a:r>
            <a:r>
              <a:rPr lang="es-ES" b="1" dirty="0"/>
              <a:t> l </a:t>
            </a:r>
            <a:r>
              <a:rPr lang="es-ES" b="1" dirty="0" err="1"/>
              <a:t>rollback</a:t>
            </a:r>
            <a:r>
              <a:rPr lang="es-ES" b="1" dirty="0"/>
              <a:t> n)</a:t>
            </a:r>
            <a:r>
              <a:rPr lang="es-ES" dirty="0"/>
              <a:t>: disponible en el modo de configuración usando solo el comando show. Compara los cambios de configuración con otro archivo de configuración.</a:t>
            </a:r>
          </a:p>
          <a:p>
            <a:pPr lvl="1"/>
            <a:r>
              <a:rPr lang="es-ES" b="1" dirty="0" err="1"/>
              <a:t>count</a:t>
            </a:r>
            <a:r>
              <a:rPr lang="es-ES" b="1" dirty="0"/>
              <a:t>: </a:t>
            </a:r>
            <a:r>
              <a:rPr lang="es-ES" dirty="0"/>
              <a:t>Muestra el número de líneas en la salida.</a:t>
            </a:r>
          </a:p>
          <a:p>
            <a:pPr lvl="1"/>
            <a:r>
              <a:rPr lang="es-ES" b="1" dirty="0" err="1"/>
              <a:t>display</a:t>
            </a:r>
            <a:r>
              <a:rPr lang="es-ES" b="1" dirty="0"/>
              <a:t> set</a:t>
            </a:r>
            <a:r>
              <a:rPr lang="es-ES" dirty="0"/>
              <a:t>: muestra la salida en formato NETCONF/XML.</a:t>
            </a:r>
            <a:endParaRPr lang="es-GT" dirty="0"/>
          </a:p>
          <a:p>
            <a:pPr lvl="1"/>
            <a:endParaRPr lang="es-GT" dirty="0"/>
          </a:p>
          <a:p>
            <a:pPr lvl="1"/>
            <a:r>
              <a:rPr lang="en-US" dirty="0">
                <a:hlinkClick r:id="rId3"/>
              </a:rPr>
              <a:t>| (pipe) | Junos OS | Juniper Networks</a:t>
            </a:r>
            <a:endParaRPr lang="es-E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727631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p:txBody>
          <a:bodyPr>
            <a:normAutofit/>
          </a:bodyPr>
          <a:lstStyle/>
          <a:p>
            <a:r>
              <a:rPr lang="en-US" dirty="0"/>
              <a:t>CLI </a:t>
            </a:r>
            <a:r>
              <a:rPr lang="en-US" dirty="0" err="1"/>
              <a:t>en</a:t>
            </a:r>
            <a:r>
              <a:rPr lang="en-US" dirty="0"/>
              <a:t> modo </a:t>
            </a:r>
            <a:r>
              <a:rPr lang="en-US" dirty="0" err="1"/>
              <a:t>Operacional</a:t>
            </a:r>
            <a:endParaRPr lang="en-US" dirty="0"/>
          </a:p>
          <a:p>
            <a:pPr lvl="1"/>
            <a:r>
              <a:rPr lang="en-US" dirty="0" err="1"/>
              <a:t>Jerarquia</a:t>
            </a:r>
            <a:r>
              <a:rPr lang="en-US" dirty="0"/>
              <a:t> de </a:t>
            </a:r>
            <a:r>
              <a:rPr lang="en-US" dirty="0" err="1"/>
              <a:t>comandos</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E1C698E4-A300-4321-94D2-DA4624B63E2A}"/>
              </a:ext>
            </a:extLst>
          </p:cNvPr>
          <p:cNvPicPr>
            <a:picLocks noChangeAspect="1"/>
          </p:cNvPicPr>
          <p:nvPr/>
        </p:nvPicPr>
        <p:blipFill>
          <a:blip r:embed="rId3"/>
          <a:stretch>
            <a:fillRect/>
          </a:stretch>
        </p:blipFill>
        <p:spPr>
          <a:xfrm>
            <a:off x="748205" y="2217616"/>
            <a:ext cx="10695590" cy="4359750"/>
          </a:xfrm>
          <a:prstGeom prst="rect">
            <a:avLst/>
          </a:prstGeom>
        </p:spPr>
      </p:pic>
    </p:spTree>
    <p:extLst>
      <p:ext uri="{BB962C8B-B14F-4D97-AF65-F5344CB8AC3E}">
        <p14:creationId xmlns:p14="http://schemas.microsoft.com/office/powerpoint/2010/main" val="37243370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4928105" cy="5364364"/>
          </a:xfrm>
        </p:spPr>
        <p:txBody>
          <a:bodyPr>
            <a:normAutofit lnSpcReduction="10000"/>
          </a:bodyPr>
          <a:lstStyle/>
          <a:p>
            <a:r>
              <a:rPr lang="en-US" dirty="0"/>
              <a:t>CLI </a:t>
            </a:r>
            <a:r>
              <a:rPr lang="en-US" dirty="0" err="1"/>
              <a:t>en</a:t>
            </a:r>
            <a:r>
              <a:rPr lang="en-US" dirty="0"/>
              <a:t> modo </a:t>
            </a:r>
            <a:r>
              <a:rPr lang="en-US" dirty="0" err="1"/>
              <a:t>Operacional</a:t>
            </a:r>
            <a:endParaRPr lang="en-US" dirty="0"/>
          </a:p>
          <a:p>
            <a:pPr marL="225425" lvl="1" indent="-225425"/>
            <a:r>
              <a:rPr lang="en-US" dirty="0" err="1"/>
              <a:t>Capacidades</a:t>
            </a:r>
            <a:r>
              <a:rPr lang="en-US" dirty="0"/>
              <a:t> principles del modo </a:t>
            </a:r>
            <a:r>
              <a:rPr lang="en-US" dirty="0" err="1"/>
              <a:t>operacional</a:t>
            </a:r>
            <a:endParaRPr lang="en-US" dirty="0"/>
          </a:p>
          <a:p>
            <a:pPr marL="465138" lvl="2"/>
            <a:r>
              <a:rPr lang="en-US" dirty="0" err="1"/>
              <a:t>Ingresar</a:t>
            </a:r>
            <a:r>
              <a:rPr lang="en-US" dirty="0"/>
              <a:t> al modo de </a:t>
            </a:r>
            <a:r>
              <a:rPr lang="en-US" dirty="0" err="1"/>
              <a:t>configuracion</a:t>
            </a:r>
            <a:endParaRPr lang="en-US" dirty="0"/>
          </a:p>
          <a:p>
            <a:pPr marL="465138" lvl="2"/>
            <a:r>
              <a:rPr lang="en-US" dirty="0" err="1"/>
              <a:t>Controlar</a:t>
            </a:r>
            <a:r>
              <a:rPr lang="en-US" dirty="0"/>
              <a:t> </a:t>
            </a:r>
            <a:r>
              <a:rPr lang="en-US" dirty="0" err="1"/>
              <a:t>el</a:t>
            </a:r>
            <a:r>
              <a:rPr lang="en-US" dirty="0"/>
              <a:t> </a:t>
            </a:r>
            <a:r>
              <a:rPr lang="en-US" dirty="0" err="1"/>
              <a:t>entorno</a:t>
            </a:r>
            <a:r>
              <a:rPr lang="en-US" dirty="0"/>
              <a:t> de CLI</a:t>
            </a:r>
          </a:p>
          <a:p>
            <a:pPr marL="465138" lvl="2"/>
            <a:r>
              <a:rPr lang="en-US" dirty="0" err="1"/>
              <a:t>Salir</a:t>
            </a:r>
            <a:r>
              <a:rPr lang="en-US" dirty="0"/>
              <a:t> del CLI</a:t>
            </a:r>
          </a:p>
          <a:p>
            <a:pPr marL="465138" lvl="2"/>
            <a:r>
              <a:rPr lang="en-US" dirty="0" err="1"/>
              <a:t>Monitorear</a:t>
            </a:r>
            <a:r>
              <a:rPr lang="en-US" dirty="0"/>
              <a:t> y troubleshooting</a:t>
            </a:r>
          </a:p>
          <a:p>
            <a:pPr marL="688975" lvl="4"/>
            <a:r>
              <a:rPr lang="en-US" dirty="0"/>
              <a:t>clear</a:t>
            </a:r>
          </a:p>
          <a:p>
            <a:pPr marL="688975" lvl="4"/>
            <a:r>
              <a:rPr lang="en-US" dirty="0"/>
              <a:t>monitor</a:t>
            </a:r>
          </a:p>
          <a:p>
            <a:pPr marL="688975" lvl="4"/>
            <a:r>
              <a:rPr lang="en-US" dirty="0" err="1"/>
              <a:t>mtrace</a:t>
            </a:r>
            <a:endParaRPr lang="en-US" dirty="0"/>
          </a:p>
          <a:p>
            <a:pPr marL="688975" lvl="4"/>
            <a:r>
              <a:rPr lang="en-US" dirty="0"/>
              <a:t>ping</a:t>
            </a:r>
          </a:p>
          <a:p>
            <a:pPr marL="688975" lvl="4"/>
            <a:r>
              <a:rPr lang="en-US" dirty="0"/>
              <a:t>show</a:t>
            </a:r>
          </a:p>
          <a:p>
            <a:pPr marL="688975" lvl="4"/>
            <a:r>
              <a:rPr lang="en-US" dirty="0"/>
              <a:t>test</a:t>
            </a:r>
          </a:p>
          <a:p>
            <a:pPr marL="465138" lvl="3"/>
            <a:r>
              <a:rPr lang="en-US" dirty="0"/>
              <a:t>Traceroute</a:t>
            </a:r>
          </a:p>
          <a:p>
            <a:pPr marL="465138" lvl="2"/>
            <a:r>
              <a:rPr lang="en-US" dirty="0" err="1"/>
              <a:t>Copiar</a:t>
            </a:r>
            <a:r>
              <a:rPr lang="en-US" dirty="0"/>
              <a:t> </a:t>
            </a:r>
            <a:r>
              <a:rPr lang="en-US" dirty="0" err="1"/>
              <a:t>archivos</a:t>
            </a:r>
            <a:endParaRPr lang="en-US" dirty="0"/>
          </a:p>
          <a:p>
            <a:pPr marL="465138" lvl="2"/>
            <a:r>
              <a:rPr lang="en-US" dirty="0" err="1"/>
              <a:t>Reiniciar</a:t>
            </a:r>
            <a:r>
              <a:rPr lang="en-US" dirty="0"/>
              <a:t> </a:t>
            </a:r>
            <a:r>
              <a:rPr lang="en-US" dirty="0" err="1"/>
              <a:t>procesos</a:t>
            </a:r>
            <a:r>
              <a:rPr lang="en-US" dirty="0"/>
              <a:t> de software</a:t>
            </a:r>
          </a:p>
          <a:p>
            <a:pPr marL="465138" lvl="2"/>
            <a:r>
              <a:rPr lang="en-US" dirty="0" err="1"/>
              <a:t>Realizar</a:t>
            </a:r>
            <a:r>
              <a:rPr lang="en-US" dirty="0"/>
              <a:t> </a:t>
            </a:r>
            <a:r>
              <a:rPr lang="en-US" dirty="0" err="1"/>
              <a:t>operaciones</a:t>
            </a:r>
            <a:r>
              <a:rPr lang="en-US" dirty="0"/>
              <a:t> a </a:t>
            </a:r>
            <a:r>
              <a:rPr lang="en-US" dirty="0" err="1"/>
              <a:t>nivel</a:t>
            </a:r>
            <a:r>
              <a:rPr lang="en-US" dirty="0"/>
              <a:t> de </a:t>
            </a:r>
            <a:r>
              <a:rPr lang="en-US" dirty="0" err="1"/>
              <a:t>sistema</a:t>
            </a:r>
            <a:endParaRPr lang="en-US" dirty="0"/>
          </a:p>
          <a:p>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EB013DCF-415C-44E4-8214-4DCAD5BB9746}"/>
              </a:ext>
            </a:extLst>
          </p:cNvPr>
          <p:cNvPicPr>
            <a:picLocks noChangeAspect="1"/>
          </p:cNvPicPr>
          <p:nvPr/>
        </p:nvPicPr>
        <p:blipFill>
          <a:blip r:embed="rId3"/>
          <a:stretch>
            <a:fillRect/>
          </a:stretch>
        </p:blipFill>
        <p:spPr>
          <a:xfrm>
            <a:off x="4931970" y="2074583"/>
            <a:ext cx="6999607" cy="3906491"/>
          </a:xfrm>
          <a:prstGeom prst="rect">
            <a:avLst/>
          </a:prstGeom>
        </p:spPr>
      </p:pic>
    </p:spTree>
    <p:extLst>
      <p:ext uri="{BB962C8B-B14F-4D97-AF65-F5344CB8AC3E}">
        <p14:creationId xmlns:p14="http://schemas.microsoft.com/office/powerpoint/2010/main" val="24677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81763F17-5445-4D66-9A1B-1CE8FAEB6161}"/>
              </a:ext>
            </a:extLst>
          </p:cNvPr>
          <p:cNvPicPr>
            <a:picLocks noChangeAspect="1"/>
          </p:cNvPicPr>
          <p:nvPr/>
        </p:nvPicPr>
        <p:blipFill>
          <a:blip r:embed="rId3"/>
          <a:stretch>
            <a:fillRect/>
          </a:stretch>
        </p:blipFill>
        <p:spPr>
          <a:xfrm>
            <a:off x="669066" y="3776045"/>
            <a:ext cx="11237011" cy="1451275"/>
          </a:xfrm>
          <a:prstGeom prst="rect">
            <a:avLst/>
          </a:prstGeom>
        </p:spPr>
      </p:pic>
    </p:spTree>
    <p:extLst>
      <p:ext uri="{BB962C8B-B14F-4D97-AF65-F5344CB8AC3E}">
        <p14:creationId xmlns:p14="http://schemas.microsoft.com/office/powerpoint/2010/main" val="2912675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n-US" dirty="0" err="1"/>
              <a:t>Configuración</a:t>
            </a:r>
            <a:r>
              <a:rPr lang="en-US" dirty="0"/>
              <a:t> </a:t>
            </a:r>
            <a:r>
              <a:rPr lang="en-US" dirty="0" err="1"/>
              <a:t>Activa</a:t>
            </a:r>
            <a:r>
              <a:rPr lang="en-US" dirty="0"/>
              <a:t> versus </a:t>
            </a:r>
            <a:r>
              <a:rPr lang="en-US" dirty="0" err="1"/>
              <a:t>Configuración</a:t>
            </a:r>
            <a:r>
              <a:rPr lang="en-US" dirty="0"/>
              <a:t> </a:t>
            </a:r>
            <a:r>
              <a:rPr lang="es-GT" dirty="0"/>
              <a:t>Candidata</a:t>
            </a:r>
          </a:p>
          <a:p>
            <a:pPr lvl="1"/>
            <a:r>
              <a:rPr lang="es-GT" dirty="0"/>
              <a:t>A diferencia de otros fabricantes, la configuración de Junos OS no toma efecto de forma inmediata.</a:t>
            </a:r>
          </a:p>
          <a:p>
            <a:pPr lvl="1"/>
            <a:r>
              <a:rPr lang="es-GT" dirty="0"/>
              <a:t>Este diseño permite agrupar y aplicar múltiples cambios de configuración a la configuración en ejecución de forma conjunta.</a:t>
            </a:r>
            <a:endParaRPr lang="en-US" dirty="0"/>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6DE6FF15-32FE-40F1-AE7D-ABDFD9213298}"/>
              </a:ext>
            </a:extLst>
          </p:cNvPr>
          <p:cNvPicPr>
            <a:picLocks noChangeAspect="1"/>
          </p:cNvPicPr>
          <p:nvPr/>
        </p:nvPicPr>
        <p:blipFill>
          <a:blip r:embed="rId3"/>
          <a:stretch>
            <a:fillRect/>
          </a:stretch>
        </p:blipFill>
        <p:spPr>
          <a:xfrm>
            <a:off x="2112780" y="3834103"/>
            <a:ext cx="7966439" cy="909410"/>
          </a:xfrm>
          <a:prstGeom prst="rect">
            <a:avLst/>
          </a:prstGeom>
        </p:spPr>
      </p:pic>
    </p:spTree>
    <p:extLst>
      <p:ext uri="{BB962C8B-B14F-4D97-AF65-F5344CB8AC3E}">
        <p14:creationId xmlns:p14="http://schemas.microsoft.com/office/powerpoint/2010/main" val="2646518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239220"/>
            <a:ext cx="11285272" cy="5110780"/>
          </a:xfrm>
        </p:spPr>
        <p:txBody>
          <a:bodyPr>
            <a:normAutofit lnSpcReduction="10000"/>
          </a:bodyPr>
          <a:lstStyle/>
          <a:p>
            <a:r>
              <a:rPr lang="en-US" dirty="0" err="1"/>
              <a:t>Configuración</a:t>
            </a:r>
            <a:r>
              <a:rPr lang="en-US" dirty="0"/>
              <a:t> </a:t>
            </a:r>
            <a:r>
              <a:rPr lang="en-US" dirty="0" err="1"/>
              <a:t>Activa</a:t>
            </a:r>
            <a:endParaRPr lang="en-US" dirty="0"/>
          </a:p>
          <a:p>
            <a:pPr lvl="1"/>
            <a:r>
              <a:rPr lang="es-ES" dirty="0"/>
              <a:t>La configuración activa es la configuración actualmente operativa en el sistema y es la configuración que el sistema carga durante la secuencia de arranque.</a:t>
            </a:r>
          </a:p>
          <a:p>
            <a:pPr lvl="1"/>
            <a:r>
              <a:rPr lang="es-ES" dirty="0"/>
              <a:t>Este concepto es análogo tanto a la configuración en ejecución (</a:t>
            </a:r>
            <a:r>
              <a:rPr lang="es-ES" i="1" dirty="0"/>
              <a:t>running </a:t>
            </a:r>
            <a:r>
              <a:rPr lang="es-ES" i="1" dirty="0" err="1"/>
              <a:t>configuration</a:t>
            </a:r>
            <a:r>
              <a:rPr lang="es-ES" dirty="0"/>
              <a:t>)  y la configuración de inicio (</a:t>
            </a:r>
            <a:r>
              <a:rPr lang="es-ES" i="1" dirty="0"/>
              <a:t>startup </a:t>
            </a:r>
            <a:r>
              <a:rPr lang="es-ES" i="1" dirty="0" err="1"/>
              <a:t>configuration</a:t>
            </a:r>
            <a:r>
              <a:rPr lang="es-ES" dirty="0"/>
              <a:t>) en el software de otros proveedores.</a:t>
            </a:r>
            <a:endParaRPr lang="es-GT" dirty="0"/>
          </a:p>
          <a:p>
            <a:r>
              <a:rPr lang="es-GT" dirty="0"/>
              <a:t>Configuración candidata</a:t>
            </a:r>
          </a:p>
          <a:p>
            <a:pPr lvl="1"/>
            <a:r>
              <a:rPr lang="es-ES" dirty="0"/>
              <a:t>La configuración candidata es una configuración temporal que posiblemente se convierta en la configuración activa.</a:t>
            </a:r>
          </a:p>
          <a:p>
            <a:pPr lvl="1"/>
            <a:r>
              <a:rPr lang="es-ES" dirty="0"/>
              <a:t>Cuando configura un dispositivo que ejecuta Junos OS, el software crea una configuración candidata y la completa inicialmente con la configuración activa que se ejecuta en ese dispositivo. </a:t>
            </a:r>
          </a:p>
          <a:p>
            <a:pPr lvl="1"/>
            <a:r>
              <a:rPr lang="es-ES" dirty="0"/>
              <a:t>A continuación, modifica la configuración del candidato. Una vez satisfecho con sus modificaciones, puede confirmar los cambios. Esta acción hace que la configuración candidata se convierta en la configuración activa.</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01287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A1134F0C-64B9-4AC1-9BE9-93BD31D5F3AB}"/>
              </a:ext>
            </a:extLst>
          </p:cNvPr>
          <p:cNvPicPr>
            <a:picLocks noChangeAspect="1"/>
          </p:cNvPicPr>
          <p:nvPr/>
        </p:nvPicPr>
        <p:blipFill>
          <a:blip r:embed="rId3"/>
          <a:stretch>
            <a:fillRect/>
          </a:stretch>
        </p:blipFill>
        <p:spPr>
          <a:xfrm>
            <a:off x="1352715" y="1827910"/>
            <a:ext cx="9365251" cy="4746453"/>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600324" y="2967335"/>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219699" y="296733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3" name="TextBox 12">
            <a:extLst>
              <a:ext uri="{FF2B5EF4-FFF2-40B4-BE49-F238E27FC236}">
                <a16:creationId xmlns:a16="http://schemas.microsoft.com/office/drawing/2014/main" id="{54383D7A-5CB6-4B4E-91D0-C89E02008150}"/>
              </a:ext>
            </a:extLst>
          </p:cNvPr>
          <p:cNvSpPr txBox="1"/>
          <p:nvPr/>
        </p:nvSpPr>
        <p:spPr>
          <a:xfrm>
            <a:off x="952500" y="5945485"/>
            <a:ext cx="1133475" cy="276999"/>
          </a:xfrm>
          <a:prstGeom prst="rect">
            <a:avLst/>
          </a:prstGeom>
          <a:solidFill>
            <a:schemeClr val="bg1"/>
          </a:solidFill>
        </p:spPr>
        <p:txBody>
          <a:bodyPr wrap="square" rtlCol="0">
            <a:spAutoFit/>
          </a:bodyPr>
          <a:lstStyle/>
          <a:p>
            <a:pPr algn="ctr"/>
            <a:r>
              <a:rPr lang="es-GT" sz="1200" dirty="0"/>
              <a:t>Carga</a:t>
            </a:r>
            <a:endParaRPr lang="en-US" sz="1200" dirty="0"/>
          </a:p>
        </p:txBody>
      </p:sp>
      <p:sp>
        <p:nvSpPr>
          <p:cNvPr id="14" name="TextBox 13">
            <a:extLst>
              <a:ext uri="{FF2B5EF4-FFF2-40B4-BE49-F238E27FC236}">
                <a16:creationId xmlns:a16="http://schemas.microsoft.com/office/drawing/2014/main" id="{A07A3050-6B5F-40F6-8330-C8B389B912FC}"/>
              </a:ext>
            </a:extLst>
          </p:cNvPr>
          <p:cNvSpPr txBox="1"/>
          <p:nvPr/>
        </p:nvSpPr>
        <p:spPr>
          <a:xfrm>
            <a:off x="2985326" y="5890219"/>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5" name="TextBox 14">
            <a:extLst>
              <a:ext uri="{FF2B5EF4-FFF2-40B4-BE49-F238E27FC236}">
                <a16:creationId xmlns:a16="http://schemas.microsoft.com/office/drawing/2014/main" id="{EAD3E7E4-0832-40FC-B596-EE3F1011AA83}"/>
              </a:ext>
            </a:extLst>
          </p:cNvPr>
          <p:cNvSpPr txBox="1"/>
          <p:nvPr/>
        </p:nvSpPr>
        <p:spPr>
          <a:xfrm>
            <a:off x="5219698" y="5982551"/>
            <a:ext cx="1133475" cy="276999"/>
          </a:xfrm>
          <a:prstGeom prst="rect">
            <a:avLst/>
          </a:prstGeom>
          <a:solidFill>
            <a:schemeClr val="bg1"/>
          </a:solidFill>
        </p:spPr>
        <p:txBody>
          <a:bodyPr wrap="square" rtlCol="0">
            <a:spAutoFit/>
          </a:bodyPr>
          <a:lstStyle/>
          <a:p>
            <a:pPr algn="ctr"/>
            <a:r>
              <a:rPr lang="es-GT" sz="1200" dirty="0"/>
              <a:t>Chequeo CLI</a:t>
            </a:r>
            <a:endParaRPr lang="en-US" sz="1200" dirty="0"/>
          </a:p>
        </p:txBody>
      </p:sp>
      <p:sp>
        <p:nvSpPr>
          <p:cNvPr id="16" name="TextBox 15">
            <a:extLst>
              <a:ext uri="{FF2B5EF4-FFF2-40B4-BE49-F238E27FC236}">
                <a16:creationId xmlns:a16="http://schemas.microsoft.com/office/drawing/2014/main" id="{23D02E93-740F-436D-B6BF-358677C8A76C}"/>
              </a:ext>
            </a:extLst>
          </p:cNvPr>
          <p:cNvSpPr txBox="1"/>
          <p:nvPr/>
        </p:nvSpPr>
        <p:spPr>
          <a:xfrm>
            <a:off x="7252524" y="5892878"/>
            <a:ext cx="1133475" cy="461665"/>
          </a:xfrm>
          <a:prstGeom prst="rect">
            <a:avLst/>
          </a:prstGeom>
          <a:solidFill>
            <a:schemeClr val="bg1"/>
          </a:solidFill>
        </p:spPr>
        <p:txBody>
          <a:bodyPr wrap="square" rtlCol="0">
            <a:spAutoFit/>
          </a:bodyPr>
          <a:lstStyle/>
          <a:p>
            <a:pPr algn="ctr"/>
            <a:r>
              <a:rPr lang="es-GT" sz="1200" dirty="0"/>
              <a:t>Configuración Verificada</a:t>
            </a:r>
            <a:endParaRPr lang="en-US" sz="1200" dirty="0"/>
          </a:p>
        </p:txBody>
      </p:sp>
      <p:sp>
        <p:nvSpPr>
          <p:cNvPr id="17" name="TextBox 16">
            <a:extLst>
              <a:ext uri="{FF2B5EF4-FFF2-40B4-BE49-F238E27FC236}">
                <a16:creationId xmlns:a16="http://schemas.microsoft.com/office/drawing/2014/main" id="{2CE1F255-7C41-4A56-851E-0B343F0A8393}"/>
              </a:ext>
            </a:extLst>
          </p:cNvPr>
          <p:cNvSpPr txBox="1"/>
          <p:nvPr/>
        </p:nvSpPr>
        <p:spPr>
          <a:xfrm>
            <a:off x="9285350" y="5873054"/>
            <a:ext cx="113347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sp>
        <p:nvSpPr>
          <p:cNvPr id="18" name="TextBox 17">
            <a:extLst>
              <a:ext uri="{FF2B5EF4-FFF2-40B4-BE49-F238E27FC236}">
                <a16:creationId xmlns:a16="http://schemas.microsoft.com/office/drawing/2014/main" id="{A8C8A0D7-C6E1-4152-9DF1-526E48D35005}"/>
              </a:ext>
            </a:extLst>
          </p:cNvPr>
          <p:cNvSpPr txBox="1"/>
          <p:nvPr/>
        </p:nvSpPr>
        <p:spPr>
          <a:xfrm>
            <a:off x="4231927" y="5600081"/>
            <a:ext cx="874644" cy="430887"/>
          </a:xfrm>
          <a:prstGeom prst="rect">
            <a:avLst/>
          </a:prstGeom>
          <a:solidFill>
            <a:schemeClr val="bg1"/>
          </a:solidFill>
        </p:spPr>
        <p:txBody>
          <a:bodyPr wrap="square" rtlCol="0">
            <a:spAutoFit/>
          </a:bodyPr>
          <a:lstStyle/>
          <a:p>
            <a:pPr algn="ctr"/>
            <a:r>
              <a:rPr lang="es-GT" sz="1100" dirty="0" err="1"/>
              <a:t>Commit</a:t>
            </a:r>
            <a:r>
              <a:rPr lang="es-GT" sz="1100" dirty="0"/>
              <a:t> Confirmado</a:t>
            </a:r>
            <a:endParaRPr lang="en-US" sz="1100" dirty="0"/>
          </a:p>
        </p:txBody>
      </p:sp>
    </p:spTree>
    <p:extLst>
      <p:ext uri="{BB962C8B-B14F-4D97-AF65-F5344CB8AC3E}">
        <p14:creationId xmlns:p14="http://schemas.microsoft.com/office/powerpoint/2010/main" val="27542954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10" name="Content Placeholder 9">
            <a:extLst>
              <a:ext uri="{FF2B5EF4-FFF2-40B4-BE49-F238E27FC236}">
                <a16:creationId xmlns:a16="http://schemas.microsoft.com/office/drawing/2014/main" id="{312E2015-3EC2-4815-B5C7-FC28ECC691EF}"/>
              </a:ext>
            </a:extLst>
          </p:cNvPr>
          <p:cNvSpPr>
            <a:spLocks noGrp="1"/>
          </p:cNvSpPr>
          <p:nvPr>
            <p:ph idx="1"/>
          </p:nvPr>
        </p:nvSpPr>
        <p:spPr>
          <a:xfrm>
            <a:off x="453364" y="1366220"/>
            <a:ext cx="11285272" cy="2062780"/>
          </a:xfrm>
        </p:spPr>
        <p:txBody>
          <a:bodyPr>
            <a:normAutofit/>
          </a:bodyPr>
          <a:lstStyle/>
          <a:p>
            <a:r>
              <a:rPr lang="es-GT" dirty="0"/>
              <a:t>Descripción general: La vida de un archivo de configuración</a:t>
            </a:r>
          </a:p>
          <a:p>
            <a:pPr lvl="1"/>
            <a:r>
              <a:rPr lang="es-GT" dirty="0"/>
              <a:t>Junos OS mantiene la configuración histórica de un máximo de 50 previas configuraciones activas.</a:t>
            </a:r>
          </a:p>
          <a:p>
            <a:pPr lvl="1"/>
            <a:r>
              <a:rPr lang="es-GT" dirty="0" err="1">
                <a:latin typeface="Consolas" panose="020B0609020204030204" pitchFamily="49" charset="0"/>
              </a:rPr>
              <a:t>rollback</a:t>
            </a:r>
            <a:r>
              <a:rPr lang="es-GT" dirty="0">
                <a:latin typeface="Consolas" panose="020B0609020204030204" pitchFamily="49" charset="0"/>
              </a:rPr>
              <a:t> 0</a:t>
            </a:r>
            <a:r>
              <a:rPr lang="es-GT" dirty="0"/>
              <a:t> – configuración activa actual</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grpSp>
        <p:nvGrpSpPr>
          <p:cNvPr id="8" name="Group 7">
            <a:extLst>
              <a:ext uri="{FF2B5EF4-FFF2-40B4-BE49-F238E27FC236}">
                <a16:creationId xmlns:a16="http://schemas.microsoft.com/office/drawing/2014/main" id="{9C753D7B-3AA7-4B68-82C8-32A689E7C106}"/>
              </a:ext>
            </a:extLst>
          </p:cNvPr>
          <p:cNvGrpSpPr/>
          <p:nvPr/>
        </p:nvGrpSpPr>
        <p:grpSpPr>
          <a:xfrm>
            <a:off x="2069354" y="2855413"/>
            <a:ext cx="8053291" cy="3980362"/>
            <a:chOff x="2069354" y="2397610"/>
            <a:chExt cx="8053291" cy="3980362"/>
          </a:xfrm>
        </p:grpSpPr>
        <p:pic>
          <p:nvPicPr>
            <p:cNvPr id="5" name="Picture 4">
              <a:extLst>
                <a:ext uri="{FF2B5EF4-FFF2-40B4-BE49-F238E27FC236}">
                  <a16:creationId xmlns:a16="http://schemas.microsoft.com/office/drawing/2014/main" id="{C06E7287-B25B-4ABE-B564-68E0B86FCDCC}"/>
                </a:ext>
              </a:extLst>
            </p:cNvPr>
            <p:cNvPicPr>
              <a:picLocks noChangeAspect="1"/>
            </p:cNvPicPr>
            <p:nvPr/>
          </p:nvPicPr>
          <p:blipFill>
            <a:blip r:embed="rId3"/>
            <a:stretch>
              <a:fillRect/>
            </a:stretch>
          </p:blipFill>
          <p:spPr>
            <a:xfrm>
              <a:off x="2069354" y="2397610"/>
              <a:ext cx="8053291" cy="3980362"/>
            </a:xfrm>
            <a:prstGeom prst="rect">
              <a:avLst/>
            </a:prstGeom>
          </p:spPr>
        </p:pic>
        <p:sp>
          <p:nvSpPr>
            <p:cNvPr id="6" name="TextBox 5">
              <a:extLst>
                <a:ext uri="{FF2B5EF4-FFF2-40B4-BE49-F238E27FC236}">
                  <a16:creationId xmlns:a16="http://schemas.microsoft.com/office/drawing/2014/main" id="{9A2BA928-A213-4C15-8CF9-71C28E26477D}"/>
                </a:ext>
              </a:extLst>
            </p:cNvPr>
            <p:cNvSpPr txBox="1"/>
            <p:nvPr/>
          </p:nvSpPr>
          <p:spPr>
            <a:xfrm>
              <a:off x="2498724" y="3545212"/>
              <a:ext cx="1133475" cy="461665"/>
            </a:xfrm>
            <a:prstGeom prst="rect">
              <a:avLst/>
            </a:prstGeom>
            <a:solidFill>
              <a:schemeClr val="bg1"/>
            </a:solidFill>
          </p:spPr>
          <p:txBody>
            <a:bodyPr wrap="square" rtlCol="0">
              <a:spAutoFit/>
            </a:bodyPr>
            <a:lstStyle/>
            <a:p>
              <a:pPr algn="ctr"/>
              <a:r>
                <a:rPr lang="es-GT" sz="1200" dirty="0"/>
                <a:t>Configuración candidata</a:t>
              </a:r>
              <a:endParaRPr lang="en-US" sz="1200" dirty="0"/>
            </a:p>
          </p:txBody>
        </p:sp>
        <p:sp>
          <p:nvSpPr>
            <p:cNvPr id="12" name="TextBox 11">
              <a:extLst>
                <a:ext uri="{FF2B5EF4-FFF2-40B4-BE49-F238E27FC236}">
                  <a16:creationId xmlns:a16="http://schemas.microsoft.com/office/drawing/2014/main" id="{B9A3B5A6-C58A-40CB-B0F8-CC11ECAC2A31}"/>
                </a:ext>
              </a:extLst>
            </p:cNvPr>
            <p:cNvSpPr txBox="1"/>
            <p:nvPr/>
          </p:nvSpPr>
          <p:spPr>
            <a:xfrm>
              <a:off x="5369012" y="3548841"/>
              <a:ext cx="1294835" cy="461665"/>
            </a:xfrm>
            <a:prstGeom prst="rect">
              <a:avLst/>
            </a:prstGeom>
            <a:solidFill>
              <a:schemeClr val="bg1"/>
            </a:solidFill>
          </p:spPr>
          <p:txBody>
            <a:bodyPr wrap="square" rtlCol="0">
              <a:spAutoFit/>
            </a:bodyPr>
            <a:lstStyle/>
            <a:p>
              <a:pPr algn="ctr"/>
              <a:r>
                <a:rPr lang="es-GT" sz="1200" dirty="0"/>
                <a:t>Configuración activa</a:t>
              </a:r>
              <a:endParaRPr lang="en-US" sz="1200" dirty="0"/>
            </a:p>
          </p:txBody>
        </p:sp>
      </p:grpSp>
    </p:spTree>
    <p:extLst>
      <p:ext uri="{BB962C8B-B14F-4D97-AF65-F5344CB8AC3E}">
        <p14:creationId xmlns:p14="http://schemas.microsoft.com/office/powerpoint/2010/main" val="20856771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B73E-2D75-4D72-9A0F-E277E219F1E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CAD2416-4FD1-4407-A0F3-39F4865C272E}"/>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n-US" dirty="0"/>
          </a:p>
        </p:txBody>
      </p:sp>
      <p:sp>
        <p:nvSpPr>
          <p:cNvPr id="4" name="Content Placeholder 3">
            <a:extLst>
              <a:ext uri="{FF2B5EF4-FFF2-40B4-BE49-F238E27FC236}">
                <a16:creationId xmlns:a16="http://schemas.microsoft.com/office/drawing/2014/main" id="{2E1399E1-E3EB-4269-95C2-0465B9300301}"/>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193043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CB4A0-C8C4-44DF-BD7E-7EC786A6849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B933D5A-87E4-497C-9EF6-B3DAE08AFAF8}"/>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Requisitos para obtener un vale de examen de certificación</a:t>
            </a:r>
          </a:p>
          <a:p>
            <a:pPr lvl="1"/>
            <a:r>
              <a:rPr lang="es-ES"/>
              <a:t>Los participantes que completen el programa y cumplan con los requisitos obtendrán un cupón para realizar el examen de certificación asociado de forma remota a una tarifa con descuento. Los requisitos para obtener el </a:t>
            </a:r>
            <a:r>
              <a:rPr lang="es-ES" err="1"/>
              <a:t>voucher</a:t>
            </a:r>
            <a:r>
              <a:rPr lang="es-ES"/>
              <a:t> son los siguientes:</a:t>
            </a:r>
          </a:p>
          <a:p>
            <a:pPr lvl="1"/>
            <a:r>
              <a:rPr lang="es-ES"/>
              <a:t>• Acceder a todos los módulos del curso.</a:t>
            </a:r>
          </a:p>
          <a:p>
            <a:pPr lvl="1"/>
            <a:r>
              <a:rPr lang="es-ES"/>
              <a:t>• Pasar la Prueba de Evaluación de </a:t>
            </a:r>
            <a:r>
              <a:rPr lang="es-ES" err="1"/>
              <a:t>Voucher</a:t>
            </a:r>
            <a:r>
              <a:rPr lang="es-ES"/>
              <a:t> con una puntuación de 70% o superior.</a:t>
            </a:r>
          </a:p>
          <a:p>
            <a:pPr lvl="1"/>
            <a:r>
              <a:rPr lang="es-ES"/>
              <a:t>• Tendrá tres intentos en total para pasar la prueba de evaluación de </a:t>
            </a:r>
            <a:r>
              <a:rPr lang="es-ES" err="1"/>
              <a:t>Voucher</a:t>
            </a:r>
            <a:r>
              <a:rPr lang="es-ES"/>
              <a:t>. Si obtiene una puntuación del 70 % o más, recibirá un código de cupón de descuento de Pearson </a:t>
            </a:r>
            <a:r>
              <a:rPr lang="es-ES" err="1"/>
              <a:t>Vue</a:t>
            </a:r>
            <a:r>
              <a:rPr lang="es-ES"/>
              <a:t> para el examen real de certificación.</a:t>
            </a:r>
          </a:p>
          <a:p>
            <a:endParaRPr lang="es-ES"/>
          </a:p>
        </p:txBody>
      </p:sp>
      <p:sp>
        <p:nvSpPr>
          <p:cNvPr id="6" name="Content Placeholder 5">
            <a:extLst>
              <a:ext uri="{FF2B5EF4-FFF2-40B4-BE49-F238E27FC236}">
                <a16:creationId xmlns:a16="http://schemas.microsoft.com/office/drawing/2014/main" id="{485FE12E-3F59-4D08-8F6C-E429A1478D70}"/>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580683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8"/>
            <a:ext cx="5339646" cy="5123782"/>
          </a:xfrm>
        </p:spPr>
        <p:txBody>
          <a:bodyPr>
            <a:normAutofit fontScale="92500" lnSpcReduction="20000"/>
          </a:bodyPr>
          <a:lstStyle/>
          <a:p>
            <a:r>
              <a:rPr lang="es-GT" dirty="0"/>
              <a:t>Ingresar al modo configuración</a:t>
            </a:r>
          </a:p>
          <a:p>
            <a:pPr lvl="1"/>
            <a:r>
              <a:rPr lang="es-ES" dirty="0"/>
              <a:t>Puede ingresar al modo de configuración emitiendo el comando </a:t>
            </a:r>
            <a:r>
              <a:rPr lang="es-ES" dirty="0">
                <a:latin typeface="Consolas" panose="020B0609020204030204" pitchFamily="49" charset="0"/>
              </a:rPr>
              <a:t>configure</a:t>
            </a:r>
            <a:r>
              <a:rPr lang="es-ES" dirty="0"/>
              <a:t> desde el modo operativo de </a:t>
            </a:r>
            <a:r>
              <a:rPr lang="es-ES" dirty="0" err="1"/>
              <a:t>CLl</a:t>
            </a:r>
            <a:r>
              <a:rPr lang="es-ES" dirty="0"/>
              <a:t>. Si ingresa al modo de configuración mientras otro usuario también está en el modo de configuración, un mensaje indica quién es el usuario y qué parte de la configuración está viendo o editando el usuario. En el modo de configuración, el indicador Cambia del símbolo mayor que (&gt;) del modo operativo al signo de numeral (#), precedido por el nombre del usuario y el nombre del dispositivo.</a:t>
            </a:r>
          </a:p>
          <a:p>
            <a:pPr lvl="1"/>
            <a:r>
              <a:rPr lang="es-ES" dirty="0"/>
              <a:t>La parte del mensaje entre corchetes, como [</a:t>
            </a:r>
            <a:r>
              <a:rPr lang="es-ES" dirty="0" err="1"/>
              <a:t>edit</a:t>
            </a:r>
            <a:r>
              <a:rPr lang="es-ES" dirty="0"/>
              <a:t>], es un banner que indica que está en modo de configuración y especifica su ubicación dentro de la jerarquía de configuración.</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Content Placeholder 8">
            <a:extLst>
              <a:ext uri="{FF2B5EF4-FFF2-40B4-BE49-F238E27FC236}">
                <a16:creationId xmlns:a16="http://schemas.microsoft.com/office/drawing/2014/main" id="{E8372459-218C-44CC-81ED-7768847F47F6}"/>
              </a:ext>
            </a:extLst>
          </p:cNvPr>
          <p:cNvPicPr>
            <a:picLocks noGrp="1" noChangeAspect="1"/>
          </p:cNvPicPr>
          <p:nvPr>
            <p:ph sz="half" idx="13"/>
          </p:nvPr>
        </p:nvPicPr>
        <p:blipFill>
          <a:blip r:embed="rId3"/>
          <a:stretch>
            <a:fillRect/>
          </a:stretch>
        </p:blipFill>
        <p:spPr>
          <a:xfrm>
            <a:off x="6477000" y="2162969"/>
            <a:ext cx="5340349" cy="2946399"/>
          </a:xfrm>
        </p:spPr>
      </p:pic>
      <p:pic>
        <p:nvPicPr>
          <p:cNvPr id="5" name="Picture 4">
            <a:extLst>
              <a:ext uri="{FF2B5EF4-FFF2-40B4-BE49-F238E27FC236}">
                <a16:creationId xmlns:a16="http://schemas.microsoft.com/office/drawing/2014/main" id="{B88CFE60-95EF-4402-843D-BB32514150A7}"/>
              </a:ext>
            </a:extLst>
          </p:cNvPr>
          <p:cNvPicPr>
            <a:picLocks noChangeAspect="1"/>
          </p:cNvPicPr>
          <p:nvPr/>
        </p:nvPicPr>
        <p:blipFill>
          <a:blip r:embed="rId4"/>
          <a:stretch>
            <a:fillRect/>
          </a:stretch>
        </p:blipFill>
        <p:spPr>
          <a:xfrm>
            <a:off x="7123747" y="5406355"/>
            <a:ext cx="4509607" cy="628685"/>
          </a:xfrm>
          <a:prstGeom prst="rect">
            <a:avLst/>
          </a:prstGeom>
        </p:spPr>
      </p:pic>
      <p:pic>
        <p:nvPicPr>
          <p:cNvPr id="7" name="Picture 6">
            <a:extLst>
              <a:ext uri="{FF2B5EF4-FFF2-40B4-BE49-F238E27FC236}">
                <a16:creationId xmlns:a16="http://schemas.microsoft.com/office/drawing/2014/main" id="{8CA97313-BD6B-4F88-B858-1E07A5507E20}"/>
              </a:ext>
            </a:extLst>
          </p:cNvPr>
          <p:cNvPicPr>
            <a:picLocks noChangeAspect="1"/>
          </p:cNvPicPr>
          <p:nvPr/>
        </p:nvPicPr>
        <p:blipFill>
          <a:blip r:embed="rId5"/>
          <a:stretch>
            <a:fillRect/>
          </a:stretch>
        </p:blipFill>
        <p:spPr>
          <a:xfrm>
            <a:off x="8272850" y="2750219"/>
            <a:ext cx="3543795" cy="1771897"/>
          </a:xfrm>
          <a:prstGeom prst="rect">
            <a:avLst/>
          </a:prstGeom>
        </p:spPr>
      </p:pic>
    </p:spTree>
    <p:extLst>
      <p:ext uri="{BB962C8B-B14F-4D97-AF65-F5344CB8AC3E}">
        <p14:creationId xmlns:p14="http://schemas.microsoft.com/office/powerpoint/2010/main" val="14582618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Ingresar al modo configuración</a:t>
            </a:r>
          </a:p>
          <a:p>
            <a:pPr lvl="1"/>
            <a:r>
              <a:rPr lang="es-ES" dirty="0"/>
              <a:t>Se utiliza el comando </a:t>
            </a:r>
            <a:r>
              <a:rPr lang="es-ES" b="1" dirty="0"/>
              <a:t>configure exclusive </a:t>
            </a:r>
            <a:r>
              <a:rPr lang="es-ES" dirty="0"/>
              <a:t>para excluir a otros usuarios de editar la configuración</a:t>
            </a:r>
          </a:p>
          <a:p>
            <a:pPr lvl="1"/>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7" name="Content Placeholder 6">
            <a:extLst>
              <a:ext uri="{FF2B5EF4-FFF2-40B4-BE49-F238E27FC236}">
                <a16:creationId xmlns:a16="http://schemas.microsoft.com/office/drawing/2014/main" id="{3C73A2CA-3CFB-422A-9EED-F6C6D94C0D32}"/>
              </a:ext>
            </a:extLst>
          </p:cNvPr>
          <p:cNvPicPr>
            <a:picLocks noGrp="1" noChangeAspect="1"/>
          </p:cNvPicPr>
          <p:nvPr>
            <p:ph sz="half" idx="13"/>
          </p:nvPr>
        </p:nvPicPr>
        <p:blipFill>
          <a:blip r:embed="rId3"/>
          <a:stretch>
            <a:fillRect/>
          </a:stretch>
        </p:blipFill>
        <p:spPr>
          <a:xfrm>
            <a:off x="1311316" y="2863745"/>
            <a:ext cx="9067123" cy="3699873"/>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067436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El comando </a:t>
            </a:r>
            <a:r>
              <a:rPr lang="es-ES" b="1" dirty="0">
                <a:latin typeface="Consolas" panose="020B0609020204030204" pitchFamily="49" charset="0"/>
              </a:rPr>
              <a:t>configure private </a:t>
            </a:r>
            <a:r>
              <a:rPr lang="es-ES" dirty="0"/>
              <a:t>permite a los usuarios editar copias privadas de configuraciones candidatas concurrentes</a:t>
            </a:r>
          </a:p>
          <a:p>
            <a:pPr lvl="2"/>
            <a:r>
              <a:rPr lang="es-ES" dirty="0"/>
              <a:t>Cuando un usuario envía un </a:t>
            </a:r>
            <a:r>
              <a:rPr lang="es-ES" b="1" dirty="0" err="1"/>
              <a:t>commit</a:t>
            </a:r>
            <a:r>
              <a:rPr lang="es-ES" dirty="0"/>
              <a:t>, los cambios en su configuración privada se fusionan con la configuración global</a:t>
            </a:r>
          </a:p>
          <a:p>
            <a:pPr lvl="2"/>
            <a:r>
              <a:rPr lang="es-ES" dirty="0"/>
              <a:t>Cuando un usuario privado envía el comando </a:t>
            </a:r>
            <a:r>
              <a:rPr lang="es-ES" b="1" dirty="0" err="1"/>
              <a:t>rollback</a:t>
            </a:r>
            <a:r>
              <a:rPr lang="es-ES" b="1" dirty="0"/>
              <a:t> 0</a:t>
            </a:r>
            <a:r>
              <a:rPr lang="es-ES" dirty="0"/>
              <a:t>, el software descarta únicamente sus cambios</a:t>
            </a:r>
          </a:p>
          <a:p>
            <a:pPr lvl="2"/>
            <a:r>
              <a:rPr lang="es-ES" dirty="0"/>
              <a:t>Cualquier cambio sin </a:t>
            </a:r>
            <a:r>
              <a:rPr lang="es-ES" b="1" dirty="0" err="1"/>
              <a:t>commit</a:t>
            </a:r>
            <a:r>
              <a:rPr lang="es-ES" dirty="0"/>
              <a:t>, son descartados cuando el usuario sale.</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13" name="Content Placeholder 12">
            <a:extLst>
              <a:ext uri="{FF2B5EF4-FFF2-40B4-BE49-F238E27FC236}">
                <a16:creationId xmlns:a16="http://schemas.microsoft.com/office/drawing/2014/main" id="{4B0889C9-41C6-407A-98FD-BFDFD9970B30}"/>
              </a:ext>
            </a:extLst>
          </p:cNvPr>
          <p:cNvPicPr>
            <a:picLocks noGrp="1" noChangeAspect="1"/>
          </p:cNvPicPr>
          <p:nvPr>
            <p:ph sz="half" idx="13"/>
          </p:nvPr>
        </p:nvPicPr>
        <p:blipFill>
          <a:blip r:embed="rId3"/>
          <a:stretch>
            <a:fillRect/>
          </a:stretch>
        </p:blipFill>
        <p:spPr>
          <a:xfrm>
            <a:off x="6660803" y="2254851"/>
            <a:ext cx="4972744" cy="2762636"/>
          </a:xfrm>
        </p:spPr>
      </p:pic>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2439488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a:t>Configuración Privada	</a:t>
            </a:r>
          </a:p>
          <a:p>
            <a:pPr lvl="1"/>
            <a:r>
              <a:rPr lang="es-ES" dirty="0"/>
              <a:t>Si dos usuarios realizan cambios en conflicto, el </a:t>
            </a:r>
            <a:r>
              <a:rPr lang="es-ES" b="1" dirty="0" err="1"/>
              <a:t>commit</a:t>
            </a:r>
            <a:r>
              <a:rPr lang="es-ES" dirty="0"/>
              <a:t> del primer usuario es exitoso, pero el segundo recibe un </a:t>
            </a:r>
            <a:r>
              <a:rPr lang="es-ES" dirty="0" err="1"/>
              <a:t>warning</a:t>
            </a:r>
            <a:r>
              <a:rPr lang="es-ES" dirty="0"/>
              <a:t>.</a:t>
            </a:r>
          </a:p>
          <a:p>
            <a:pPr lvl="1"/>
            <a:r>
              <a:rPr lang="es-ES" dirty="0"/>
              <a:t>El segundo usuario debe enviar otro </a:t>
            </a:r>
            <a:r>
              <a:rPr lang="es-ES" b="1" dirty="0" err="1"/>
              <a:t>commit</a:t>
            </a:r>
            <a:r>
              <a:rPr lang="es-ES" dirty="0"/>
              <a:t> para activar sus cambios.</a:t>
            </a:r>
            <a:endParaRPr lang="en-U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Content Placeholder 6">
            <a:extLst>
              <a:ext uri="{FF2B5EF4-FFF2-40B4-BE49-F238E27FC236}">
                <a16:creationId xmlns:a16="http://schemas.microsoft.com/office/drawing/2014/main" id="{3F2B423E-965C-4A89-8F92-31EC1FBD944B}"/>
              </a:ext>
            </a:extLst>
          </p:cNvPr>
          <p:cNvPicPr>
            <a:picLocks noGrp="1" noChangeAspect="1"/>
          </p:cNvPicPr>
          <p:nvPr>
            <p:ph sz="half" idx="13"/>
          </p:nvPr>
        </p:nvPicPr>
        <p:blipFill>
          <a:blip r:embed="rId3"/>
          <a:stretch>
            <a:fillRect/>
          </a:stretch>
        </p:blipFill>
        <p:spPr>
          <a:xfrm>
            <a:off x="5715001" y="1771761"/>
            <a:ext cx="6160806" cy="3737632"/>
          </a:xfrm>
        </p:spPr>
      </p:pic>
    </p:spTree>
    <p:extLst>
      <p:ext uri="{BB962C8B-B14F-4D97-AF65-F5344CB8AC3E}">
        <p14:creationId xmlns:p14="http://schemas.microsoft.com/office/powerpoint/2010/main" val="2685351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fontScale="92500" lnSpcReduction="20000"/>
          </a:bodyPr>
          <a:lstStyle/>
          <a:p>
            <a:r>
              <a:rPr lang="es-GT" dirty="0"/>
              <a:t>Configuración Privada	</a:t>
            </a:r>
          </a:p>
          <a:p>
            <a:pPr lvl="1"/>
            <a:r>
              <a:rPr lang="es-ES" dirty="0"/>
              <a:t>Cuando se tiene clúster de chasis, el comando configure private es automático.</a:t>
            </a:r>
          </a:p>
          <a:p>
            <a:pPr lvl="1"/>
            <a:r>
              <a:rPr lang="es-ES" dirty="0"/>
              <a:t>Algunas veces se requiere que un usuario solo pueda usar </a:t>
            </a:r>
            <a:r>
              <a:rPr lang="es-ES" b="1" dirty="0"/>
              <a:t>configure private</a:t>
            </a:r>
            <a:r>
              <a:rPr lang="es-ES" dirty="0"/>
              <a:t>, eso se puede configurar al crear la cuenta de usuario.</a:t>
            </a:r>
          </a:p>
          <a:p>
            <a:pPr lvl="1"/>
            <a:r>
              <a:rPr lang="es-ES" dirty="0"/>
              <a:t>Si un usuario esta en modo configuración y ha alterado la configuración candidata, otro usuario no puede entrar en modo configuración </a:t>
            </a:r>
            <a:r>
              <a:rPr lang="es-ES" b="1" dirty="0"/>
              <a:t>exclusiva</a:t>
            </a:r>
            <a:r>
              <a:rPr lang="es-ES" dirty="0"/>
              <a:t> ni </a:t>
            </a:r>
            <a:r>
              <a:rPr lang="es-ES" b="1" dirty="0"/>
              <a:t>privada</a:t>
            </a:r>
            <a:r>
              <a:rPr lang="es-ES" dirty="0"/>
              <a:t>. </a:t>
            </a:r>
          </a:p>
          <a:p>
            <a:pPr lvl="1"/>
            <a:r>
              <a:rPr lang="es-ES" dirty="0"/>
              <a:t>Los cambios del primer usuario deben ser confirmados por </a:t>
            </a:r>
            <a:r>
              <a:rPr lang="es-ES" b="1" dirty="0" err="1"/>
              <a:t>commit</a:t>
            </a:r>
            <a:r>
              <a:rPr lang="es-ES" dirty="0"/>
              <a:t> o </a:t>
            </a:r>
            <a:r>
              <a:rPr lang="es-ES" b="1" dirty="0"/>
              <a:t>cancelados</a:t>
            </a:r>
            <a:r>
              <a:rPr lang="es-ES" dirty="0"/>
              <a:t> previo a que otro usuario pueda entrar en modo exclusivo o privado..</a:t>
            </a:r>
            <a:endParaRPr lang="en-US" dirty="0"/>
          </a:p>
        </p:txBody>
      </p:sp>
      <p:sp>
        <p:nvSpPr>
          <p:cNvPr id="2" name="Título 1"/>
          <p:cNvSpPr>
            <a:spLocks noGrp="1"/>
          </p:cNvSpPr>
          <p:nvPr>
            <p:ph type="title"/>
          </p:nvPr>
        </p:nvSpPr>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A7A4564B-672B-42C2-B13A-899275684B2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2F5C36B7-A4FE-4649-AD91-17A05DC8DFCE}"/>
              </a:ext>
            </a:extLst>
          </p:cNvPr>
          <p:cNvPicPr>
            <a:picLocks noGrp="1" noChangeAspect="1"/>
          </p:cNvPicPr>
          <p:nvPr>
            <p:ph sz="half" idx="13"/>
          </p:nvPr>
        </p:nvPicPr>
        <p:blipFill>
          <a:blip r:embed="rId3"/>
          <a:stretch>
            <a:fillRect/>
          </a:stretch>
        </p:blipFill>
        <p:spPr>
          <a:xfrm>
            <a:off x="6268399" y="2183538"/>
            <a:ext cx="5452642" cy="2490924"/>
          </a:xfrm>
        </p:spPr>
      </p:pic>
    </p:spTree>
    <p:extLst>
      <p:ext uri="{BB962C8B-B14F-4D97-AF65-F5344CB8AC3E}">
        <p14:creationId xmlns:p14="http://schemas.microsoft.com/office/powerpoint/2010/main" val="1475942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n-US" dirty="0" err="1"/>
              <a:t>Jerarquia</a:t>
            </a:r>
            <a:r>
              <a:rPr lang="en-US" dirty="0"/>
              <a:t> de las </a:t>
            </a:r>
            <a:r>
              <a:rPr lang="en-US" dirty="0" err="1"/>
              <a:t>directivas</a:t>
            </a:r>
            <a:r>
              <a:rPr lang="en-US" dirty="0"/>
              <a:t> de </a:t>
            </a:r>
            <a:r>
              <a:rPr lang="en-US" dirty="0" err="1"/>
              <a:t>configurac</a:t>
            </a:r>
            <a:r>
              <a:rPr lang="es-GT" dirty="0" err="1"/>
              <a:t>ión</a:t>
            </a:r>
            <a:endParaRPr lang="es-GT" dirty="0"/>
          </a:p>
          <a:p>
            <a:pPr lvl="1"/>
            <a:r>
              <a:rPr lang="es-GT" dirty="0"/>
              <a:t>El modo de configuración, utiliza comandos que afectan la jerarquía de configuración.</a:t>
            </a: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34C69EA1-AB7F-4BE4-BA1F-5A3F63FD25A0}"/>
              </a:ext>
            </a:extLst>
          </p:cNvPr>
          <p:cNvPicPr>
            <a:picLocks noGrp="1" noChangeAspect="1"/>
          </p:cNvPicPr>
          <p:nvPr>
            <p:ph sz="half" idx="13"/>
          </p:nvPr>
        </p:nvPicPr>
        <p:blipFill>
          <a:blip r:embed="rId3"/>
          <a:stretch>
            <a:fillRect/>
          </a:stretch>
        </p:blipFill>
        <p:spPr>
          <a:xfrm>
            <a:off x="1522615" y="2462619"/>
            <a:ext cx="8826583" cy="4078177"/>
          </a:xfrm>
        </p:spPr>
      </p:pic>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947007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3574C93-D863-4609-B85D-350A21FC7B40}"/>
              </a:ext>
            </a:extLst>
          </p:cNvPr>
          <p:cNvSpPr>
            <a:spLocks noGrp="1"/>
          </p:cNvSpPr>
          <p:nvPr>
            <p:ph sz="half" idx="1"/>
          </p:nvPr>
        </p:nvSpPr>
        <p:spPr/>
        <p:txBody>
          <a:bodyPr/>
          <a:lstStyle/>
          <a:p>
            <a:r>
              <a:rPr lang="es-GT" dirty="0"/>
              <a:t>Archivo de Configuración </a:t>
            </a:r>
            <a:r>
              <a:rPr lang="es-GT" dirty="0" err="1"/>
              <a:t>Jerarquico</a:t>
            </a:r>
            <a:endParaRPr lang="es-GT" dirty="0"/>
          </a:p>
          <a:p>
            <a:pPr lvl="1"/>
            <a:r>
              <a:rPr lang="es-GT" dirty="0"/>
              <a:t>Los comandos CLI se envían sin los corchetes o llaves {}</a:t>
            </a:r>
          </a:p>
          <a:p>
            <a:pPr lvl="2"/>
            <a:r>
              <a:rPr lang="es-GT" dirty="0"/>
              <a:t>El resultado es un archivo de configuración, completado con corchetes o llaves {}</a:t>
            </a:r>
          </a:p>
          <a:p>
            <a:pPr marL="282575" lvl="2" indent="0">
              <a:buNone/>
            </a:pPr>
            <a:endParaRPr lang="en-US" dirty="0"/>
          </a:p>
        </p:txBody>
      </p:sp>
      <p:sp>
        <p:nvSpPr>
          <p:cNvPr id="3" name="Title 2">
            <a:extLst>
              <a:ext uri="{FF2B5EF4-FFF2-40B4-BE49-F238E27FC236}">
                <a16:creationId xmlns:a16="http://schemas.microsoft.com/office/drawing/2014/main" id="{FAB3B868-C5DC-4D1E-A553-4F70350D352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DA4CE621-19E7-407A-818D-F7930E6705B0}"/>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11" name="Content Placeholder 10">
            <a:extLst>
              <a:ext uri="{FF2B5EF4-FFF2-40B4-BE49-F238E27FC236}">
                <a16:creationId xmlns:a16="http://schemas.microsoft.com/office/drawing/2014/main" id="{64978041-58CE-4B4A-AFCA-5AD303B5327B}"/>
              </a:ext>
            </a:extLst>
          </p:cNvPr>
          <p:cNvPicPr>
            <a:picLocks noGrp="1" noChangeAspect="1"/>
          </p:cNvPicPr>
          <p:nvPr>
            <p:ph sz="half" idx="13"/>
          </p:nvPr>
        </p:nvPicPr>
        <p:blipFill>
          <a:blip r:embed="rId3"/>
          <a:stretch>
            <a:fillRect/>
          </a:stretch>
        </p:blipFill>
        <p:spPr>
          <a:xfrm>
            <a:off x="2483893" y="2860847"/>
            <a:ext cx="6903714" cy="3705670"/>
          </a:xfrm>
        </p:spPr>
      </p:pic>
    </p:spTree>
    <p:extLst>
      <p:ext uri="{BB962C8B-B14F-4D97-AF65-F5344CB8AC3E}">
        <p14:creationId xmlns:p14="http://schemas.microsoft.com/office/powerpoint/2010/main" val="3527635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a:t>
            </a:r>
            <a:r>
              <a:rPr lang="en-US" dirty="0" err="1"/>
              <a:t>undersanding</a:t>
            </a:r>
            <a:endParaRPr lang="en-US" dirty="0"/>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889918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err="1"/>
              <a:t>Moviendose</a:t>
            </a:r>
            <a:r>
              <a:rPr lang="en-US" dirty="0"/>
              <a:t> entre </a:t>
            </a:r>
            <a:r>
              <a:rPr lang="en-US" dirty="0" err="1"/>
              <a:t>niveles</a:t>
            </a:r>
            <a:endParaRPr lang="en-US" dirty="0"/>
          </a:p>
          <a:p>
            <a:pPr lvl="1"/>
            <a:r>
              <a:rPr lang="en-US" dirty="0"/>
              <a:t>Los </a:t>
            </a:r>
            <a:r>
              <a:rPr lang="en-US" dirty="0" err="1"/>
              <a:t>siguientes</a:t>
            </a:r>
            <a:r>
              <a:rPr lang="en-US" dirty="0"/>
              <a:t> </a:t>
            </a:r>
            <a:r>
              <a:rPr lang="en-US" dirty="0" err="1"/>
              <a:t>comandos</a:t>
            </a:r>
            <a:r>
              <a:rPr lang="en-US" dirty="0"/>
              <a:t> son </a:t>
            </a:r>
            <a:r>
              <a:rPr lang="en-US" dirty="0" err="1"/>
              <a:t>usados</a:t>
            </a:r>
            <a:r>
              <a:rPr lang="en-US" dirty="0"/>
              <a:t> para </a:t>
            </a:r>
            <a:r>
              <a:rPr lang="en-US" dirty="0" err="1"/>
              <a:t>moverse</a:t>
            </a:r>
            <a:r>
              <a:rPr lang="en-US" dirty="0"/>
              <a:t> entre los la </a:t>
            </a:r>
            <a:r>
              <a:rPr lang="en-US" dirty="0" err="1"/>
              <a:t>jerarquia</a:t>
            </a:r>
            <a:r>
              <a:rPr lang="en-US" dirty="0"/>
              <a:t> de </a:t>
            </a:r>
            <a:r>
              <a:rPr lang="en-US" dirty="0" err="1"/>
              <a:t>configuración</a:t>
            </a:r>
            <a:endParaRPr lang="en-US" dirty="0"/>
          </a:p>
          <a:p>
            <a:pPr lvl="2"/>
            <a:r>
              <a:rPr lang="en-US" sz="2400" dirty="0">
                <a:latin typeface="Consolas" panose="020B0609020204030204" pitchFamily="49" charset="0"/>
              </a:rPr>
              <a:t>edit</a:t>
            </a:r>
          </a:p>
          <a:p>
            <a:pPr lvl="2"/>
            <a:r>
              <a:rPr lang="en-US" sz="2400" dirty="0">
                <a:latin typeface="Consolas" panose="020B0609020204030204" pitchFamily="49" charset="0"/>
              </a:rPr>
              <a:t>up</a:t>
            </a:r>
          </a:p>
          <a:p>
            <a:pPr lvl="2"/>
            <a:r>
              <a:rPr lang="en-US" sz="2400" dirty="0">
                <a:latin typeface="Consolas" panose="020B0609020204030204" pitchFamily="49" charset="0"/>
              </a:rPr>
              <a:t>up </a:t>
            </a:r>
            <a:r>
              <a:rPr lang="en-US" sz="2400" u="sng" dirty="0">
                <a:latin typeface="Consolas" panose="020B0609020204030204" pitchFamily="49" charset="0"/>
              </a:rPr>
              <a:t>n</a:t>
            </a:r>
          </a:p>
          <a:p>
            <a:pPr lvl="2"/>
            <a:r>
              <a:rPr lang="en-US" sz="2400" dirty="0">
                <a:latin typeface="Consolas" panose="020B0609020204030204" pitchFamily="49" charset="0"/>
              </a:rPr>
              <a:t>top</a:t>
            </a:r>
          </a:p>
          <a:p>
            <a:pPr lvl="2"/>
            <a:r>
              <a:rPr lang="en-US" sz="2400" dirty="0">
                <a:latin typeface="Consolas" panose="020B0609020204030204" pitchFamily="49" charset="0"/>
              </a:rPr>
              <a:t>exit</a:t>
            </a:r>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2371224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edit</a:t>
            </a:r>
          </a:p>
          <a:p>
            <a:pPr lvl="1"/>
            <a:r>
              <a:rPr lang="es-ES" dirty="0"/>
              <a:t>El comando de </a:t>
            </a:r>
            <a:r>
              <a:rPr lang="es-ES" b="1" dirty="0" err="1"/>
              <a:t>edit</a:t>
            </a:r>
            <a:r>
              <a:rPr lang="es-ES" b="1" dirty="0"/>
              <a:t> </a:t>
            </a:r>
            <a:r>
              <a:rPr lang="es-ES" dirty="0"/>
              <a:t>funciona como un comando de cambio de directorio.</a:t>
            </a:r>
          </a:p>
          <a:p>
            <a:pPr lvl="1"/>
            <a:r>
              <a:rPr lang="es-ES" dirty="0"/>
              <a:t>Utilice el comando </a:t>
            </a:r>
            <a:r>
              <a:rPr lang="es-ES" b="1" dirty="0" err="1"/>
              <a:t>edit</a:t>
            </a:r>
            <a:r>
              <a:rPr lang="es-ES" dirty="0"/>
              <a:t> para especificar el nivel de jerarquía deseado y para moverse hacia abajo a través de una directiva de configuración existente o para crear una jerarquía y bajar a ese nivel. Después de emitir un comando de edición, el banner del modo de configuración cambia para indicar su nivel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750DBF8-20F5-47C3-B1C1-C78C802B2770}"/>
              </a:ext>
            </a:extLst>
          </p:cNvPr>
          <p:cNvPicPr>
            <a:picLocks noChangeAspect="1"/>
          </p:cNvPicPr>
          <p:nvPr/>
        </p:nvPicPr>
        <p:blipFill>
          <a:blip r:embed="rId2"/>
          <a:stretch>
            <a:fillRect/>
          </a:stretch>
        </p:blipFill>
        <p:spPr>
          <a:xfrm>
            <a:off x="1334964" y="3886201"/>
            <a:ext cx="9522072" cy="2813086"/>
          </a:xfrm>
          <a:prstGeom prst="rect">
            <a:avLst/>
          </a:prstGeom>
        </p:spPr>
      </p:pic>
    </p:spTree>
    <p:extLst>
      <p:ext uri="{BB962C8B-B14F-4D97-AF65-F5344CB8AC3E}">
        <p14:creationId xmlns:p14="http://schemas.microsoft.com/office/powerpoint/2010/main" val="43279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Introducción al Sistema Operativo Junos</a:t>
            </a:r>
          </a:p>
        </p:txBody>
      </p:sp>
      <p:sp>
        <p:nvSpPr>
          <p:cNvPr id="3" name="Subtítulo 2"/>
          <p:cNvSpPr>
            <a:spLocks noGrp="1"/>
          </p:cNvSpPr>
          <p:nvPr>
            <p:ph type="body" idx="1"/>
          </p:nvPr>
        </p:nvSpPr>
        <p:spPr/>
        <p:txBody>
          <a:bodyPr vert="horz" lIns="91440" tIns="45720" rIns="91440" bIns="45720" rtlCol="0" anchor="t">
            <a:normAutofit/>
          </a:bodyPr>
          <a:lstStyle/>
          <a:p>
            <a:r>
              <a:rPr lang="es-ES"/>
              <a:t>Modulo 2: Fundamentos de Junos OS</a:t>
            </a:r>
          </a:p>
        </p:txBody>
      </p:sp>
    </p:spTree>
    <p:extLst>
      <p:ext uri="{BB962C8B-B14F-4D97-AF65-F5344CB8AC3E}">
        <p14:creationId xmlns:p14="http://schemas.microsoft.com/office/powerpoint/2010/main" val="6837871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a:t>
            </a:r>
          </a:p>
          <a:p>
            <a:pPr lvl="1"/>
            <a:r>
              <a:rPr lang="es-ES" dirty="0"/>
              <a:t>El comando </a:t>
            </a:r>
            <a:r>
              <a:rPr lang="es-ES" b="1" dirty="0"/>
              <a:t>up </a:t>
            </a:r>
            <a:r>
              <a:rPr lang="es-ES" dirty="0"/>
              <a:t>se utiliza para moverse un nivel hacia arriba de la </a:t>
            </a:r>
            <a:r>
              <a:rPr lang="es-ES" dirty="0" err="1"/>
              <a:t>posici</a:t>
            </a:r>
            <a:r>
              <a:rPr lang="es-GT" dirty="0" err="1"/>
              <a:t>ón</a:t>
            </a:r>
            <a:r>
              <a:rPr lang="es-GT" dirty="0"/>
              <a:t> actual en la jerarquía.</a:t>
            </a:r>
            <a:endParaRPr lang="en-US"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ADE9F506-6D93-41C6-BF2F-39D4688A63AE}"/>
              </a:ext>
            </a:extLst>
          </p:cNvPr>
          <p:cNvPicPr>
            <a:picLocks noChangeAspect="1"/>
          </p:cNvPicPr>
          <p:nvPr/>
        </p:nvPicPr>
        <p:blipFill>
          <a:blip r:embed="rId2"/>
          <a:stretch>
            <a:fillRect/>
          </a:stretch>
        </p:blipFill>
        <p:spPr>
          <a:xfrm>
            <a:off x="401050" y="2627774"/>
            <a:ext cx="11337586" cy="3436829"/>
          </a:xfrm>
          <a:prstGeom prst="rect">
            <a:avLst/>
          </a:prstGeom>
        </p:spPr>
      </p:pic>
    </p:spTree>
    <p:extLst>
      <p:ext uri="{BB962C8B-B14F-4D97-AF65-F5344CB8AC3E}">
        <p14:creationId xmlns:p14="http://schemas.microsoft.com/office/powerpoint/2010/main" val="20296601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p:txBody>
          <a:bodyPr>
            <a:normAutofit/>
          </a:bodyPr>
          <a:lstStyle/>
          <a:p>
            <a:r>
              <a:rPr lang="en-US" dirty="0">
                <a:latin typeface="Consolas" panose="020B0609020204030204" pitchFamily="49" charset="0"/>
              </a:rPr>
              <a:t>up </a:t>
            </a:r>
            <a:r>
              <a:rPr lang="en-US" u="sng" dirty="0">
                <a:latin typeface="Consolas" panose="020B0609020204030204" pitchFamily="49" charset="0"/>
              </a:rPr>
              <a:t>n</a:t>
            </a:r>
          </a:p>
          <a:p>
            <a:pPr lvl="1"/>
            <a:r>
              <a:rPr lang="es-GT" dirty="0"/>
              <a:t>Para moverse mas de un nivel de la posición actual dentro del la jerarquía, puede agregar el valor opcional de </a:t>
            </a:r>
            <a:r>
              <a:rPr lang="es-GT" b="1" dirty="0"/>
              <a:t>n </a:t>
            </a:r>
            <a:r>
              <a:rPr lang="es-GT" dirty="0"/>
              <a:t>al comando up, donde </a:t>
            </a:r>
            <a:r>
              <a:rPr lang="es-GT" b="1" dirty="0"/>
              <a:t>n </a:t>
            </a:r>
            <a:r>
              <a:rPr lang="es-GT" dirty="0"/>
              <a:t>es</a:t>
            </a:r>
            <a:r>
              <a:rPr lang="es-GT" b="1" dirty="0"/>
              <a:t> </a:t>
            </a:r>
            <a:r>
              <a:rPr lang="es-GT" dirty="0"/>
              <a:t>el numero de niveles. Si hay menos niveles de los especificados, la posición se mueve al nivel superior.</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8D347DC-B354-40B6-99DB-D5BE020DC081}"/>
              </a:ext>
            </a:extLst>
          </p:cNvPr>
          <p:cNvPicPr>
            <a:picLocks noChangeAspect="1"/>
          </p:cNvPicPr>
          <p:nvPr/>
        </p:nvPicPr>
        <p:blipFill>
          <a:blip r:embed="rId2"/>
          <a:stretch>
            <a:fillRect/>
          </a:stretch>
        </p:blipFill>
        <p:spPr>
          <a:xfrm>
            <a:off x="453364" y="2981167"/>
            <a:ext cx="11012273" cy="3083436"/>
          </a:xfrm>
          <a:prstGeom prst="rect">
            <a:avLst/>
          </a:prstGeom>
        </p:spPr>
      </p:pic>
    </p:spTree>
    <p:extLst>
      <p:ext uri="{BB962C8B-B14F-4D97-AF65-F5344CB8AC3E}">
        <p14:creationId xmlns:p14="http://schemas.microsoft.com/office/powerpoint/2010/main" val="4206653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7699551" cy="2378988"/>
          </a:xfrm>
        </p:spPr>
        <p:txBody>
          <a:bodyPr>
            <a:normAutofit/>
          </a:bodyPr>
          <a:lstStyle/>
          <a:p>
            <a:r>
              <a:rPr lang="en-US" dirty="0">
                <a:latin typeface="Consolas" panose="020B0609020204030204" pitchFamily="49" charset="0"/>
              </a:rPr>
              <a:t>top</a:t>
            </a:r>
            <a:endParaRPr lang="en-US" u="sng" dirty="0">
              <a:latin typeface="Consolas" panose="020B0609020204030204" pitchFamily="49" charset="0"/>
            </a:endParaRPr>
          </a:p>
          <a:p>
            <a:pPr lvl="1"/>
            <a:r>
              <a:rPr lang="es-GT" dirty="0"/>
              <a:t>Utilice el comando top para moverse rápidamente hasta el nivel superior de la jerarquía de configuración.</a:t>
            </a:r>
          </a:p>
          <a:p>
            <a:pPr lvl="1"/>
            <a:r>
              <a:rPr lang="es-GT" dirty="0"/>
              <a:t>Puede combinar </a:t>
            </a:r>
            <a:r>
              <a:rPr lang="es-GT" b="1" dirty="0"/>
              <a:t>top</a:t>
            </a:r>
            <a:r>
              <a:rPr lang="es-GT" dirty="0"/>
              <a:t> con </a:t>
            </a:r>
            <a:r>
              <a:rPr lang="es-GT" b="1" dirty="0" err="1"/>
              <a:t>edit</a:t>
            </a:r>
            <a:r>
              <a:rPr lang="es-GT" dirty="0"/>
              <a:t> para moverse rápidamente por la jerarquía, o junto con </a:t>
            </a:r>
            <a:r>
              <a:rPr lang="es-GT" b="1" dirty="0"/>
              <a:t>show</a:t>
            </a:r>
            <a:r>
              <a:rPr lang="es-GT" dirty="0"/>
              <a:t> para desplegar detalles de otra rama de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CFDAAA5E-302D-4EDE-A3AE-C3146DB747BF}"/>
              </a:ext>
            </a:extLst>
          </p:cNvPr>
          <p:cNvPicPr>
            <a:picLocks noChangeAspect="1"/>
          </p:cNvPicPr>
          <p:nvPr/>
        </p:nvPicPr>
        <p:blipFill>
          <a:blip r:embed="rId2"/>
          <a:stretch>
            <a:fillRect/>
          </a:stretch>
        </p:blipFill>
        <p:spPr>
          <a:xfrm>
            <a:off x="938141" y="3632319"/>
            <a:ext cx="6523689" cy="2945047"/>
          </a:xfrm>
          <a:prstGeom prst="rect">
            <a:avLst/>
          </a:prstGeom>
        </p:spPr>
      </p:pic>
      <p:pic>
        <p:nvPicPr>
          <p:cNvPr id="11" name="Picture 10">
            <a:extLst>
              <a:ext uri="{FF2B5EF4-FFF2-40B4-BE49-F238E27FC236}">
                <a16:creationId xmlns:a16="http://schemas.microsoft.com/office/drawing/2014/main" id="{AF6037BC-9EC4-43DF-87E2-FCBA50827F36}"/>
              </a:ext>
            </a:extLst>
          </p:cNvPr>
          <p:cNvPicPr>
            <a:picLocks noChangeAspect="1"/>
          </p:cNvPicPr>
          <p:nvPr/>
        </p:nvPicPr>
        <p:blipFill>
          <a:blip r:embed="rId3"/>
          <a:stretch>
            <a:fillRect/>
          </a:stretch>
        </p:blipFill>
        <p:spPr>
          <a:xfrm>
            <a:off x="7992015" y="1713265"/>
            <a:ext cx="3746621" cy="4351338"/>
          </a:xfrm>
          <a:prstGeom prst="rect">
            <a:avLst/>
          </a:prstGeom>
        </p:spPr>
      </p:pic>
    </p:spTree>
    <p:extLst>
      <p:ext uri="{BB962C8B-B14F-4D97-AF65-F5344CB8AC3E}">
        <p14:creationId xmlns:p14="http://schemas.microsoft.com/office/powerpoint/2010/main" val="3461844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Utilice el comando </a:t>
            </a:r>
            <a:r>
              <a:rPr lang="es-GT" b="1" dirty="0" err="1"/>
              <a:t>exit</a:t>
            </a:r>
            <a:r>
              <a:rPr lang="es-GT" dirty="0"/>
              <a:t> para regresar al usuario al mas reciente nivel superior en la jerarquía</a:t>
            </a:r>
          </a:p>
          <a:p>
            <a:pPr lvl="1"/>
            <a:r>
              <a:rPr lang="es-GT" dirty="0"/>
              <a:t>Al enviar </a:t>
            </a:r>
            <a:r>
              <a:rPr lang="es-GT" dirty="0" err="1"/>
              <a:t>exit</a:t>
            </a:r>
            <a:r>
              <a:rPr lang="es-GT" dirty="0"/>
              <a:t> en el nivel superior de la jerarquía se sale del modo de configuración y entra al modo operacional</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32F748AF-3BE5-4227-8961-8C5DC4EF4314}"/>
              </a:ext>
            </a:extLst>
          </p:cNvPr>
          <p:cNvPicPr>
            <a:picLocks noChangeAspect="1"/>
          </p:cNvPicPr>
          <p:nvPr/>
        </p:nvPicPr>
        <p:blipFill>
          <a:blip r:embed="rId2"/>
          <a:stretch>
            <a:fillRect/>
          </a:stretch>
        </p:blipFill>
        <p:spPr>
          <a:xfrm>
            <a:off x="249774" y="3014508"/>
            <a:ext cx="11371951" cy="3051011"/>
          </a:xfrm>
          <a:prstGeom prst="rect">
            <a:avLst/>
          </a:prstGeom>
        </p:spPr>
      </p:pic>
    </p:spTree>
    <p:extLst>
      <p:ext uri="{BB962C8B-B14F-4D97-AF65-F5344CB8AC3E}">
        <p14:creationId xmlns:p14="http://schemas.microsoft.com/office/powerpoint/2010/main" val="36994871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a:latin typeface="Consolas" panose="020B0609020204030204" pitchFamily="49" charset="0"/>
              </a:rPr>
              <a:t>exit</a:t>
            </a:r>
            <a:endParaRPr lang="en-US" u="sng" dirty="0">
              <a:latin typeface="Consolas" panose="020B0609020204030204" pitchFamily="49" charset="0"/>
            </a:endParaRPr>
          </a:p>
          <a:p>
            <a:pPr lvl="1"/>
            <a:r>
              <a:rPr lang="es-GT" dirty="0"/>
              <a:t>El comando </a:t>
            </a:r>
            <a:r>
              <a:rPr lang="es-GT" dirty="0" err="1"/>
              <a:t>e</a:t>
            </a:r>
            <a:r>
              <a:rPr lang="es-GT" b="1" dirty="0" err="1"/>
              <a:t>xit-configuration-mode</a:t>
            </a:r>
            <a:r>
              <a:rPr lang="es-GT" dirty="0"/>
              <a:t> desde cualquier parte de la jerarquía, también permite salir del modo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DFEDD4A-7AAF-455F-BAAA-34051AB6008E}"/>
              </a:ext>
            </a:extLst>
          </p:cNvPr>
          <p:cNvPicPr>
            <a:picLocks noChangeAspect="1"/>
          </p:cNvPicPr>
          <p:nvPr/>
        </p:nvPicPr>
        <p:blipFill>
          <a:blip r:embed="rId2"/>
          <a:stretch>
            <a:fillRect/>
          </a:stretch>
        </p:blipFill>
        <p:spPr>
          <a:xfrm>
            <a:off x="2658201" y="2939771"/>
            <a:ext cx="6397634" cy="2532787"/>
          </a:xfrm>
          <a:prstGeom prst="rect">
            <a:avLst/>
          </a:prstGeom>
        </p:spPr>
      </p:pic>
    </p:spTree>
    <p:extLst>
      <p:ext uri="{BB962C8B-B14F-4D97-AF65-F5344CB8AC3E}">
        <p14:creationId xmlns:p14="http://schemas.microsoft.com/office/powerpoint/2010/main" val="16892281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5600720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Agregando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err="1"/>
              <a:t>Utilize</a:t>
            </a:r>
            <a:r>
              <a:rPr lang="es-GT" dirty="0"/>
              <a:t> el comando </a:t>
            </a:r>
            <a:r>
              <a:rPr lang="es-GT" b="1" dirty="0"/>
              <a:t>set</a:t>
            </a:r>
            <a:r>
              <a:rPr lang="es-GT" dirty="0"/>
              <a:t> para agregar elementos de configuración</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CB0CF442-0981-4E59-81F4-98DBE8232F28}"/>
              </a:ext>
            </a:extLst>
          </p:cNvPr>
          <p:cNvPicPr>
            <a:picLocks noChangeAspect="1"/>
          </p:cNvPicPr>
          <p:nvPr/>
        </p:nvPicPr>
        <p:blipFill>
          <a:blip r:embed="rId3"/>
          <a:stretch>
            <a:fillRect/>
          </a:stretch>
        </p:blipFill>
        <p:spPr>
          <a:xfrm>
            <a:off x="3430592" y="2221208"/>
            <a:ext cx="5698168" cy="4316059"/>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062787" y="4225348"/>
            <a:ext cx="1909763" cy="307777"/>
          </a:xfrm>
          <a:prstGeom prst="rect">
            <a:avLst/>
          </a:prstGeom>
          <a:solidFill>
            <a:schemeClr val="bg1"/>
          </a:solidFill>
        </p:spPr>
        <p:txBody>
          <a:bodyPr wrap="square" rtlCol="0">
            <a:spAutoFit/>
          </a:bodyPr>
          <a:lstStyle/>
          <a:p>
            <a:r>
              <a:rPr lang="es-GT" sz="1400" dirty="0"/>
              <a:t>Servicio FTP agregado</a:t>
            </a:r>
            <a:endParaRPr lang="en-US" sz="1400" dirty="0"/>
          </a:p>
        </p:txBody>
      </p:sp>
    </p:spTree>
    <p:extLst>
      <p:ext uri="{BB962C8B-B14F-4D97-AF65-F5344CB8AC3E}">
        <p14:creationId xmlns:p14="http://schemas.microsoft.com/office/powerpoint/2010/main" val="602553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Esto elimina todo lo que este hacia abajo en la jerarquía.</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CE5FDE2-EEC8-4A6E-AE3A-2665DD758867}"/>
              </a:ext>
            </a:extLst>
          </p:cNvPr>
          <p:cNvPicPr>
            <a:picLocks noChangeAspect="1"/>
          </p:cNvPicPr>
          <p:nvPr/>
        </p:nvPicPr>
        <p:blipFill>
          <a:blip r:embed="rId3"/>
          <a:stretch>
            <a:fillRect/>
          </a:stretch>
        </p:blipFill>
        <p:spPr>
          <a:xfrm>
            <a:off x="2455179" y="2543559"/>
            <a:ext cx="7572741" cy="3979131"/>
          </a:xfrm>
          <a:prstGeom prst="rect">
            <a:avLst/>
          </a:prstGeom>
        </p:spPr>
      </p:pic>
      <p:sp>
        <p:nvSpPr>
          <p:cNvPr id="12" name="TextBox 11">
            <a:extLst>
              <a:ext uri="{FF2B5EF4-FFF2-40B4-BE49-F238E27FC236}">
                <a16:creationId xmlns:a16="http://schemas.microsoft.com/office/drawing/2014/main" id="{3FB88859-C66B-4400-AAA6-A39CB426CFD7}"/>
              </a:ext>
            </a:extLst>
          </p:cNvPr>
          <p:cNvSpPr txBox="1"/>
          <p:nvPr/>
        </p:nvSpPr>
        <p:spPr>
          <a:xfrm>
            <a:off x="7338272" y="4614770"/>
            <a:ext cx="2265539" cy="307777"/>
          </a:xfrm>
          <a:prstGeom prst="rect">
            <a:avLst/>
          </a:prstGeom>
          <a:solidFill>
            <a:schemeClr val="bg1"/>
          </a:solidFill>
        </p:spPr>
        <p:txBody>
          <a:bodyPr wrap="square" rtlCol="0">
            <a:spAutoFit/>
          </a:bodyPr>
          <a:lstStyle/>
          <a:p>
            <a:r>
              <a:rPr lang="es-GT" sz="1400" dirty="0"/>
              <a:t>Servicio telnet eliminado</a:t>
            </a:r>
            <a:endParaRPr lang="en-US" sz="1400" dirty="0"/>
          </a:p>
        </p:txBody>
      </p:sp>
    </p:spTree>
    <p:extLst>
      <p:ext uri="{BB962C8B-B14F-4D97-AF65-F5344CB8AC3E}">
        <p14:creationId xmlns:p14="http://schemas.microsoft.com/office/powerpoint/2010/main" val="2731193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4856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lvl="1"/>
            <a:r>
              <a:rPr lang="es-GT" dirty="0"/>
              <a:t>Utilice el comando </a:t>
            </a:r>
            <a:r>
              <a:rPr lang="es-GT" b="1" dirty="0" err="1"/>
              <a:t>delete</a:t>
            </a:r>
            <a:r>
              <a:rPr lang="es-GT" dirty="0"/>
              <a:t> para eliminar un elemento de configuración</a:t>
            </a:r>
          </a:p>
          <a:p>
            <a:pPr lvl="2"/>
            <a:r>
              <a:rPr lang="es-GT" dirty="0"/>
              <a:t>Puede utilizar * como un </a:t>
            </a:r>
            <a:r>
              <a:rPr lang="es-GT" dirty="0" err="1"/>
              <a:t>wildcard</a:t>
            </a:r>
            <a:r>
              <a:rPr lang="es-GT" dirty="0"/>
              <a:t> para eliminar varios elementos al mismo tiempo.</a:t>
            </a: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7C137FE7-FF65-40CD-B155-CAC7E6FA4D9A}"/>
              </a:ext>
            </a:extLst>
          </p:cNvPr>
          <p:cNvPicPr>
            <a:picLocks noChangeAspect="1"/>
          </p:cNvPicPr>
          <p:nvPr/>
        </p:nvPicPr>
        <p:blipFill>
          <a:blip r:embed="rId3"/>
          <a:stretch>
            <a:fillRect/>
          </a:stretch>
        </p:blipFill>
        <p:spPr>
          <a:xfrm>
            <a:off x="2136392" y="2978983"/>
            <a:ext cx="7919216" cy="3371017"/>
          </a:xfrm>
          <a:prstGeom prst="rect">
            <a:avLst/>
          </a:prstGeom>
        </p:spPr>
      </p:pic>
    </p:spTree>
    <p:extLst>
      <p:ext uri="{BB962C8B-B14F-4D97-AF65-F5344CB8AC3E}">
        <p14:creationId xmlns:p14="http://schemas.microsoft.com/office/powerpoint/2010/main" val="28328766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El comando de </a:t>
            </a:r>
            <a:r>
              <a:rPr lang="es-GT" sz="2400" b="1" strike="noStrike" spc="-1" dirty="0" err="1">
                <a:solidFill>
                  <a:srgbClr val="000000"/>
                </a:solidFill>
                <a:latin typeface="Corbel"/>
              </a:rPr>
              <a:t>deactivate</a:t>
            </a:r>
            <a:r>
              <a:rPr lang="es-GT" sz="2400" b="1" strike="noStrike" spc="-1" dirty="0">
                <a:solidFill>
                  <a:srgbClr val="000000"/>
                </a:solidFill>
                <a:latin typeface="Corbel"/>
              </a:rPr>
              <a:t> </a:t>
            </a:r>
            <a:r>
              <a:rPr lang="es-GT" sz="2400" strike="noStrike" spc="-1" dirty="0">
                <a:solidFill>
                  <a:srgbClr val="000000"/>
                </a:solidFill>
                <a:latin typeface="Corbel"/>
              </a:rPr>
              <a:t>hace </a:t>
            </a:r>
            <a:r>
              <a:rPr lang="es-GT" sz="2400" b="0" strike="noStrike" spc="-1" dirty="0">
                <a:solidFill>
                  <a:srgbClr val="000000"/>
                </a:solidFill>
                <a:latin typeface="Corbel"/>
              </a:rPr>
              <a:t>que se ignore una porción de la configuración mientras se mantiene la configuración original</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59FE8F1-116D-4F9B-B53D-6D9D8D407C55}"/>
              </a:ext>
            </a:extLst>
          </p:cNvPr>
          <p:cNvPicPr/>
          <p:nvPr/>
        </p:nvPicPr>
        <p:blipFill>
          <a:blip r:embed="rId3"/>
          <a:stretch/>
        </p:blipFill>
        <p:spPr>
          <a:xfrm>
            <a:off x="990204" y="3257532"/>
            <a:ext cx="10211592" cy="2242295"/>
          </a:xfrm>
          <a:prstGeom prst="rect">
            <a:avLst/>
          </a:prstGeom>
          <a:ln>
            <a:noFill/>
          </a:ln>
        </p:spPr>
      </p:pic>
    </p:spTree>
    <p:extLst>
      <p:ext uri="{BB962C8B-B14F-4D97-AF65-F5344CB8AC3E}">
        <p14:creationId xmlns:p14="http://schemas.microsoft.com/office/powerpoint/2010/main" val="19176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545714-AC1E-43F8-A081-B32C7F295DDB}"/>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sp>
        <p:nvSpPr>
          <p:cNvPr id="2" name="Título 1">
            <a:extLst>
              <a:ext uri="{FF2B5EF4-FFF2-40B4-BE49-F238E27FC236}">
                <a16:creationId xmlns:a16="http://schemas.microsoft.com/office/drawing/2014/main" id="{F061AE27-AF94-460F-A916-7098B7F8B543}"/>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F1167AB-E0C6-4F9F-934E-4B4960A2E4D9}"/>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Objetivos del Módulo</a:t>
            </a:r>
          </a:p>
          <a:p>
            <a:pPr lvl="1"/>
            <a:r>
              <a:rPr lang="es-ES" dirty="0"/>
              <a:t>Al final de este módulo, usted podrá:</a:t>
            </a:r>
          </a:p>
          <a:p>
            <a:pPr lvl="2"/>
            <a:r>
              <a:rPr lang="es-ES" dirty="0"/>
              <a:t>Describir el sistema operativo Junos y su arquitectura de diseño básica</a:t>
            </a:r>
          </a:p>
          <a:p>
            <a:pPr lvl="2"/>
            <a:r>
              <a:rPr lang="es-ES" dirty="0"/>
              <a:t>Explicar el procesamiento del tráfico para tránsito y tráfico de excepción</a:t>
            </a:r>
          </a:p>
          <a:p>
            <a:pPr lvl="2"/>
            <a:r>
              <a:rPr lang="es-ES" dirty="0"/>
              <a:t>Proporcionar una breve descripción general de los dispositivos Junos OS</a:t>
            </a:r>
          </a:p>
        </p:txBody>
      </p:sp>
      <p:pic>
        <p:nvPicPr>
          <p:cNvPr id="9" name="Picture 8">
            <a:extLst>
              <a:ext uri="{FF2B5EF4-FFF2-40B4-BE49-F238E27FC236}">
                <a16:creationId xmlns:a16="http://schemas.microsoft.com/office/drawing/2014/main" id="{D31C91EC-0BB9-40F0-8AD9-84B81117D077}"/>
              </a:ext>
            </a:extLst>
          </p:cNvPr>
          <p:cNvPicPr>
            <a:picLocks noChangeAspect="1"/>
          </p:cNvPicPr>
          <p:nvPr/>
        </p:nvPicPr>
        <p:blipFill>
          <a:blip r:embed="rId3"/>
          <a:stretch>
            <a:fillRect/>
          </a:stretch>
        </p:blipFill>
        <p:spPr>
          <a:xfrm>
            <a:off x="3771747" y="4063793"/>
            <a:ext cx="7790135" cy="2000810"/>
          </a:xfrm>
          <a:prstGeom prst="rect">
            <a:avLst/>
          </a:prstGeom>
        </p:spPr>
      </p:pic>
      <p:pic>
        <p:nvPicPr>
          <p:cNvPr id="11" name="Picture 10">
            <a:extLst>
              <a:ext uri="{FF2B5EF4-FFF2-40B4-BE49-F238E27FC236}">
                <a16:creationId xmlns:a16="http://schemas.microsoft.com/office/drawing/2014/main" id="{C16AE826-C9D8-46F8-A70D-556ABFFAE117}"/>
              </a:ext>
            </a:extLst>
          </p:cNvPr>
          <p:cNvPicPr>
            <a:picLocks noChangeAspect="1"/>
          </p:cNvPicPr>
          <p:nvPr/>
        </p:nvPicPr>
        <p:blipFill>
          <a:blip r:embed="rId4"/>
          <a:stretch>
            <a:fillRect/>
          </a:stretch>
        </p:blipFill>
        <p:spPr>
          <a:xfrm>
            <a:off x="1218746" y="4317188"/>
            <a:ext cx="1924319" cy="1400370"/>
          </a:xfrm>
          <a:prstGeom prst="rect">
            <a:avLst/>
          </a:prstGeom>
        </p:spPr>
      </p:pic>
    </p:spTree>
    <p:extLst>
      <p:ext uri="{BB962C8B-B14F-4D97-AF65-F5344CB8AC3E}">
        <p14:creationId xmlns:p14="http://schemas.microsoft.com/office/powerpoint/2010/main" val="14498816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B491E-2C45-48D1-8AF7-0A39884E10A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BA7FC532-BD39-42EC-828A-907E539565F2}"/>
              </a:ext>
            </a:extLst>
          </p:cNvPr>
          <p:cNvSpPr>
            <a:spLocks noGrp="1"/>
          </p:cNvSpPr>
          <p:nvPr>
            <p:ph idx="1"/>
          </p:nvPr>
        </p:nvSpPr>
        <p:spPr>
          <a:xfrm>
            <a:off x="133324" y="1253331"/>
            <a:ext cx="11296676" cy="2378988"/>
          </a:xfrm>
        </p:spPr>
        <p:txBody>
          <a:bodyPr>
            <a:normAutofit/>
          </a:bodyPr>
          <a:lstStyle/>
          <a:p>
            <a:r>
              <a:rPr lang="en-US" dirty="0" err="1">
                <a:latin typeface="Consolas" panose="020B0609020204030204" pitchFamily="49" charset="0"/>
              </a:rPr>
              <a:t>Eliminando</a:t>
            </a:r>
            <a:r>
              <a:rPr lang="en-US" dirty="0">
                <a:latin typeface="Consolas" panose="020B0609020204030204" pitchFamily="49" charset="0"/>
              </a:rPr>
              <a:t> </a:t>
            </a:r>
            <a:r>
              <a:rPr lang="en-US" dirty="0" err="1">
                <a:latin typeface="Consolas" panose="020B0609020204030204" pitchFamily="49" charset="0"/>
              </a:rPr>
              <a:t>elementos</a:t>
            </a:r>
            <a:r>
              <a:rPr lang="en-US" dirty="0">
                <a:latin typeface="Consolas" panose="020B0609020204030204" pitchFamily="49" charset="0"/>
              </a:rPr>
              <a:t> de </a:t>
            </a:r>
            <a:r>
              <a:rPr lang="en-US" dirty="0" err="1">
                <a:latin typeface="Consolas" panose="020B0609020204030204" pitchFamily="49" charset="0"/>
              </a:rPr>
              <a:t>configuración</a:t>
            </a:r>
            <a:endParaRPr lang="en-US" u="sng" dirty="0">
              <a:latin typeface="Consolas" panose="020B0609020204030204" pitchFamily="49" charset="0"/>
            </a:endParaRPr>
          </a:p>
          <a:p>
            <a:pPr marL="685800" lvl="1" indent="-228240">
              <a:lnSpc>
                <a:spcPct val="90000"/>
              </a:lnSpc>
              <a:spcBef>
                <a:spcPts val="499"/>
              </a:spcBef>
              <a:buClr>
                <a:srgbClr val="000000"/>
              </a:buClr>
              <a:buFont typeface="Arial"/>
              <a:buChar char="•"/>
              <a:tabLst>
                <a:tab pos="0" algn="l"/>
              </a:tabLst>
            </a:pPr>
            <a:r>
              <a:rPr lang="es-GT" sz="2400" b="0" strike="noStrike" spc="-1" dirty="0">
                <a:solidFill>
                  <a:srgbClr val="000000"/>
                </a:solidFill>
                <a:latin typeface="Corbel"/>
              </a:rPr>
              <a:t>Utilice el comando de </a:t>
            </a:r>
            <a:r>
              <a:rPr lang="es-GT" sz="2400" b="1" strike="noStrike" spc="-1" dirty="0">
                <a:solidFill>
                  <a:srgbClr val="000000"/>
                </a:solidFill>
                <a:latin typeface="Corbel"/>
              </a:rPr>
              <a:t>activate </a:t>
            </a:r>
            <a:r>
              <a:rPr lang="es-GT" sz="2400" b="0" strike="noStrike" spc="-1" dirty="0">
                <a:solidFill>
                  <a:srgbClr val="000000"/>
                </a:solidFill>
                <a:latin typeface="Corbel"/>
              </a:rPr>
              <a:t>para que la configuración tome efecto nuevamente.</a:t>
            </a:r>
            <a:endParaRPr lang="es-ES" sz="2400" b="0" strike="noStrike" spc="-1" dirty="0">
              <a:solidFill>
                <a:srgbClr val="000000"/>
              </a:solidFill>
              <a:latin typeface="Corbel"/>
            </a:endParaRPr>
          </a:p>
          <a:p>
            <a:pPr marL="457200" lvl="1" indent="0">
              <a:buNone/>
            </a:pPr>
            <a:endParaRPr lang="en-US" b="1" dirty="0"/>
          </a:p>
        </p:txBody>
      </p:sp>
      <p:sp>
        <p:nvSpPr>
          <p:cNvPr id="5" name="Content Placeholder 4">
            <a:extLst>
              <a:ext uri="{FF2B5EF4-FFF2-40B4-BE49-F238E27FC236}">
                <a16:creationId xmlns:a16="http://schemas.microsoft.com/office/drawing/2014/main" id="{74309E35-57CE-4C29-A8FF-E8FD061CB76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61A6169D-EA96-4D26-AD3C-5CCAA1C7FC2F}"/>
              </a:ext>
            </a:extLst>
          </p:cNvPr>
          <p:cNvPicPr/>
          <p:nvPr/>
        </p:nvPicPr>
        <p:blipFill>
          <a:blip r:embed="rId3"/>
          <a:stretch/>
        </p:blipFill>
        <p:spPr>
          <a:xfrm>
            <a:off x="1292431" y="3429000"/>
            <a:ext cx="9607138" cy="2057400"/>
          </a:xfrm>
          <a:prstGeom prst="rect">
            <a:avLst/>
          </a:prstGeom>
          <a:ln>
            <a:noFill/>
          </a:ln>
        </p:spPr>
      </p:pic>
    </p:spTree>
    <p:extLst>
      <p:ext uri="{BB962C8B-B14F-4D97-AF65-F5344CB8AC3E}">
        <p14:creationId xmlns:p14="http://schemas.microsoft.com/office/powerpoint/2010/main" val="14358912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p:txBody>
          <a:bodyPr>
            <a:normAutofit fontScale="90000"/>
          </a:bodyPr>
          <a:lstStyle/>
          <a:p>
            <a:pPr>
              <a:lnSpc>
                <a:spcPct val="90000"/>
              </a:lnSpc>
            </a:pPr>
            <a:r>
              <a:rPr lang="es-ES" sz="3200" b="0" strike="noStrike" spc="-1" dirty="0">
                <a:solidFill>
                  <a:srgbClr val="000000"/>
                </a:solidFill>
                <a:latin typeface="Corbel"/>
              </a:rPr>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p:txBody>
          <a:bodyPr/>
          <a:lstStyle/>
          <a:p>
            <a:r>
              <a:rPr lang="en-US" sz="2400" b="1" strike="noStrike" spc="-1" dirty="0" err="1">
                <a:solidFill>
                  <a:srgbClr val="84B135"/>
                </a:solidFill>
                <a:latin typeface="Consolas"/>
              </a:rPr>
              <a:t>Otros</a:t>
            </a:r>
            <a:r>
              <a:rPr lang="en-US" sz="2400" b="1" strike="noStrike" spc="-1" dirty="0">
                <a:solidFill>
                  <a:srgbClr val="84B135"/>
                </a:solidFill>
                <a:latin typeface="Consolas"/>
              </a:rPr>
              <a:t> </a:t>
            </a:r>
            <a:r>
              <a:rPr lang="en-US" sz="2400" b="1" strike="noStrike" spc="-1" dirty="0" err="1">
                <a:solidFill>
                  <a:srgbClr val="84B135"/>
                </a:solidFill>
                <a:latin typeface="Consolas"/>
              </a:rPr>
              <a:t>comandos</a:t>
            </a:r>
            <a:r>
              <a:rPr lang="en-US" sz="2400" b="1" strike="noStrike" spc="-1" dirty="0">
                <a:solidFill>
                  <a:srgbClr val="84B135"/>
                </a:solidFill>
                <a:latin typeface="Consolas"/>
              </a:rPr>
              <a:t> de modo de </a:t>
            </a:r>
            <a:r>
              <a:rPr lang="en-US" sz="2400" b="1" strike="noStrike" spc="-1" dirty="0" err="1">
                <a:solidFill>
                  <a:srgbClr val="84B135"/>
                </a:solidFill>
                <a:latin typeface="Consolas"/>
              </a:rPr>
              <a:t>configuración</a:t>
            </a:r>
            <a:r>
              <a:rPr lang="en-US" sz="2400" b="1" strike="noStrike" spc="-1" dirty="0">
                <a:solidFill>
                  <a:srgbClr val="84B135"/>
                </a:solidFill>
                <a:latin typeface="Consolas"/>
              </a:rPr>
              <a:t> </a:t>
            </a:r>
            <a:endParaRPr lang="es-ES" sz="2400" b="0" strike="noStrike" spc="-1" dirty="0">
              <a:solidFill>
                <a:srgbClr val="000000"/>
              </a:solidFill>
              <a:latin typeface="Corbel"/>
            </a:endParaRPr>
          </a:p>
          <a:p>
            <a:pPr>
              <a:lnSpc>
                <a:spcPct val="90000"/>
              </a:lnSpc>
              <a:spcBef>
                <a:spcPts val="1001"/>
              </a:spcBef>
              <a:tabLst>
                <a:tab pos="0" algn="l"/>
              </a:tabLst>
            </a:pPr>
            <a:r>
              <a:rPr lang="es-GT" sz="2400" b="0" strike="noStrike" spc="-1" dirty="0">
                <a:solidFill>
                  <a:srgbClr val="000000"/>
                </a:solidFill>
                <a:latin typeface="Corbel"/>
              </a:rPr>
              <a:t>Comandos que facilitan la configuración</a:t>
            </a: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rename</a:t>
            </a:r>
            <a:r>
              <a:rPr lang="es-GT" sz="2400" b="0" strike="noStrike" spc="-1" dirty="0">
                <a:solidFill>
                  <a:srgbClr val="000000"/>
                </a:solidFill>
                <a:latin typeface="Corbel"/>
              </a:rPr>
              <a:t>: utilizado para renombrar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r>
              <a:rPr lang="es-GT" sz="2400" b="1" strike="noStrike" spc="-1" dirty="0" err="1">
                <a:solidFill>
                  <a:srgbClr val="000000"/>
                </a:solidFill>
                <a:latin typeface="Corbel"/>
              </a:rPr>
              <a:t>replace</a:t>
            </a:r>
            <a:r>
              <a:rPr lang="es-GT" sz="2400" b="1" strike="noStrike" spc="-1" dirty="0">
                <a:solidFill>
                  <a:srgbClr val="000000"/>
                </a:solidFill>
                <a:latin typeface="Corbel"/>
              </a:rPr>
              <a:t> </a:t>
            </a:r>
            <a:r>
              <a:rPr lang="es-GT" sz="2400" b="1" strike="noStrike" spc="-1" dirty="0" err="1">
                <a:solidFill>
                  <a:srgbClr val="000000"/>
                </a:solidFill>
                <a:latin typeface="Corbel"/>
              </a:rPr>
              <a:t>pattern</a:t>
            </a:r>
            <a:r>
              <a:rPr lang="es-GT" sz="2400" b="0" strike="noStrike" spc="-1" dirty="0">
                <a:solidFill>
                  <a:srgbClr val="000000"/>
                </a:solidFill>
                <a:latin typeface="Corbel"/>
              </a:rPr>
              <a:t>: utilizado para remplazar un </a:t>
            </a:r>
            <a:r>
              <a:rPr lang="es-GT" sz="2400" b="0" strike="noStrike" spc="-1" dirty="0" err="1">
                <a:solidFill>
                  <a:srgbClr val="000000"/>
                </a:solidFill>
                <a:latin typeface="Corbel"/>
              </a:rPr>
              <a:t>patron</a:t>
            </a:r>
            <a:r>
              <a:rPr lang="es-GT" sz="2400" b="0" strike="noStrike" spc="-1" dirty="0">
                <a:solidFill>
                  <a:srgbClr val="000000"/>
                </a:solidFill>
                <a:latin typeface="Corbel"/>
              </a:rPr>
              <a:t> en una directiva de configuración</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r>
              <a:rPr lang="es-GT" sz="2400" b="0" strike="noStrike" spc="-1" dirty="0">
                <a:solidFill>
                  <a:srgbClr val="000000"/>
                </a:solidFill>
                <a:latin typeface="Corbel"/>
              </a:rPr>
              <a:t>Ejemplo:</a:t>
            </a:r>
            <a:endParaRPr lang="es-ES" sz="2400" b="0" strike="noStrike" spc="-1" dirty="0">
              <a:solidFill>
                <a:srgbClr val="000000"/>
              </a:solidFill>
              <a:latin typeface="Corbel"/>
            </a:endParaRPr>
          </a:p>
          <a:p>
            <a:pPr marL="1296000" lvl="2" indent="-288000">
              <a:spcBef>
                <a:spcPts val="850"/>
              </a:spcBef>
              <a:buClr>
                <a:srgbClr val="000000"/>
              </a:buClr>
              <a:buSzPct val="45000"/>
              <a:buFont typeface="Wingdings" charset="2"/>
              <a:buChar char=""/>
              <a:tabLst>
                <a:tab pos="0" algn="l"/>
              </a:tabLst>
            </a:pPr>
            <a:endParaRPr lang="es-ES" sz="2400" b="0" strike="noStrike" spc="-1" dirty="0">
              <a:solidFill>
                <a:srgbClr val="000000"/>
              </a:solidFill>
              <a:latin typeface="Corbel"/>
            </a:endParaRPr>
          </a:p>
          <a:p>
            <a:pPr marL="864000" lvl="1" indent="-324000">
              <a:spcBef>
                <a:spcPts val="1134"/>
              </a:spcBef>
              <a:buClr>
                <a:srgbClr val="000000"/>
              </a:buClr>
              <a:buSzPct val="75000"/>
              <a:buFont typeface="Symbol" charset="2"/>
              <a:buChar char=""/>
              <a:tabLst>
                <a:tab pos="0" algn="l"/>
              </a:tabLst>
            </a:pPr>
            <a:endParaRPr lang="es-ES" sz="2400" b="0" strike="noStrike" spc="-1" dirty="0">
              <a:solidFill>
                <a:srgbClr val="000000"/>
              </a:solidFill>
              <a:latin typeface="Corbel"/>
            </a:endParaRPr>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p:txBody>
          <a:bodyPr/>
          <a:lstStyle/>
          <a:p>
            <a:r>
              <a:rPr lang="en-US" sz="2800" b="0" strike="noStrike" spc="-1" dirty="0">
                <a:solidFill>
                  <a:srgbClr val="FFFFFF"/>
                </a:solidFill>
                <a:latin typeface="Corbel"/>
              </a:rPr>
              <a:t>03: </a:t>
            </a:r>
            <a:r>
              <a:rPr lang="en-US" sz="2800" b="0" strike="noStrike" spc="-1" dirty="0" err="1">
                <a:solidFill>
                  <a:srgbClr val="FFFFFF"/>
                </a:solidFill>
                <a:latin typeface="Corbel"/>
              </a:rPr>
              <a:t>Interfaz</a:t>
            </a:r>
            <a:r>
              <a:rPr lang="en-US" sz="2800" b="0" strike="noStrike" spc="-1" dirty="0">
                <a:solidFill>
                  <a:srgbClr val="FFFFFF"/>
                </a:solidFill>
                <a:latin typeface="Corbel"/>
              </a:rPr>
              <a:t> de </a:t>
            </a:r>
            <a:r>
              <a:rPr lang="en-US" sz="2800" b="0" strike="noStrike" spc="-1" dirty="0" err="1">
                <a:solidFill>
                  <a:srgbClr val="FFFFFF"/>
                </a:solidFill>
                <a:latin typeface="Corbel"/>
              </a:rPr>
              <a:t>Usuario</a:t>
            </a:r>
            <a:r>
              <a:rPr lang="en-US" sz="2800" b="0" strike="noStrike" spc="-1" dirty="0">
                <a:solidFill>
                  <a:srgbClr val="FFFFFF"/>
                </a:solidFill>
                <a:latin typeface="Corbel"/>
              </a:rPr>
              <a:t>: Junos CLI</a:t>
            </a:r>
            <a:endParaRPr lang="es-ES" sz="2800" b="0" strike="noStrike" spc="-1" dirty="0">
              <a:solidFill>
                <a:srgbClr val="000000"/>
              </a:solidFill>
              <a:latin typeface="Corbel"/>
            </a:endParaRPr>
          </a:p>
        </p:txBody>
      </p:sp>
      <p:pic>
        <p:nvPicPr>
          <p:cNvPr id="5" name="Picture 4">
            <a:extLst>
              <a:ext uri="{FF2B5EF4-FFF2-40B4-BE49-F238E27FC236}">
                <a16:creationId xmlns:a16="http://schemas.microsoft.com/office/drawing/2014/main" id="{32A363C2-3C79-4FBF-8C1A-8C3876208C0E}"/>
              </a:ext>
            </a:extLst>
          </p:cNvPr>
          <p:cNvPicPr/>
          <p:nvPr/>
        </p:nvPicPr>
        <p:blipFill rotWithShape="1">
          <a:blip r:embed="rId3"/>
          <a:srcRect t="7244"/>
          <a:stretch/>
        </p:blipFill>
        <p:spPr>
          <a:xfrm>
            <a:off x="1500660" y="3198240"/>
            <a:ext cx="8869680" cy="732960"/>
          </a:xfrm>
          <a:prstGeom prst="rect">
            <a:avLst/>
          </a:prstGeom>
          <a:ln>
            <a:noFill/>
          </a:ln>
        </p:spPr>
      </p:pic>
      <p:pic>
        <p:nvPicPr>
          <p:cNvPr id="6" name="Picture 5">
            <a:extLst>
              <a:ext uri="{FF2B5EF4-FFF2-40B4-BE49-F238E27FC236}">
                <a16:creationId xmlns:a16="http://schemas.microsoft.com/office/drawing/2014/main" id="{5DABCDD9-E0C5-4946-AA3E-AEDCED726710}"/>
              </a:ext>
            </a:extLst>
          </p:cNvPr>
          <p:cNvPicPr/>
          <p:nvPr/>
        </p:nvPicPr>
        <p:blipFill>
          <a:blip r:embed="rId4"/>
          <a:stretch/>
        </p:blipFill>
        <p:spPr>
          <a:xfrm>
            <a:off x="1673820" y="5396740"/>
            <a:ext cx="8523360" cy="732960"/>
          </a:xfrm>
          <a:prstGeom prst="rect">
            <a:avLst/>
          </a:prstGeom>
          <a:ln>
            <a:noFill/>
          </a:ln>
        </p:spPr>
      </p:pic>
    </p:spTree>
    <p:extLst>
      <p:ext uri="{BB962C8B-B14F-4D97-AF65-F5344CB8AC3E}">
        <p14:creationId xmlns:p14="http://schemas.microsoft.com/office/powerpoint/2010/main" val="2532726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B8BC-4577-40AE-BF39-8474597D42A1}"/>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Content Placeholder 2">
            <a:extLst>
              <a:ext uri="{FF2B5EF4-FFF2-40B4-BE49-F238E27FC236}">
                <a16:creationId xmlns:a16="http://schemas.microsoft.com/office/drawing/2014/main" id="{0FEA0EFD-BF71-4E50-80E7-3E8BDDE9F619}"/>
              </a:ext>
            </a:extLst>
          </p:cNvPr>
          <p:cNvSpPr>
            <a:spLocks noGrp="1"/>
          </p:cNvSpPr>
          <p:nvPr>
            <p:ph idx="1"/>
          </p:nvPr>
        </p:nvSpPr>
        <p:spPr>
          <a:xfrm>
            <a:off x="453364" y="1366220"/>
            <a:ext cx="11285272" cy="4351338"/>
          </a:xfrm>
        </p:spPr>
        <p:txBody>
          <a:bodyPr>
            <a:normAutofit lnSpcReduction="10000"/>
          </a:bodyPr>
          <a:lstStyle/>
          <a:p>
            <a:r>
              <a:rPr lang="en-US" dirty="0" err="1"/>
              <a:t>Otros</a:t>
            </a:r>
            <a:r>
              <a:rPr lang="en-US" dirty="0"/>
              <a:t> </a:t>
            </a:r>
            <a:r>
              <a:rPr lang="en-US" dirty="0" err="1"/>
              <a:t>comandos</a:t>
            </a:r>
            <a:r>
              <a:rPr lang="en-US" dirty="0"/>
              <a:t> de modo de </a:t>
            </a:r>
            <a:r>
              <a:rPr lang="en-US" dirty="0" err="1"/>
              <a:t>configuración</a:t>
            </a:r>
            <a:r>
              <a:rPr lang="en-US" dirty="0"/>
              <a:t> </a:t>
            </a:r>
            <a:endParaRPr lang="es-ES" dirty="0"/>
          </a:p>
          <a:p>
            <a:pPr lvl="1"/>
            <a:r>
              <a:rPr lang="es-GT" b="1" dirty="0" err="1"/>
              <a:t>copy</a:t>
            </a:r>
            <a:r>
              <a:rPr lang="es-GT" dirty="0"/>
              <a:t>: utilizado para copiar una directiva de configuración a otra.</a:t>
            </a:r>
            <a:endParaRPr lang="es-ES" dirty="0"/>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ES" b="1" dirty="0" err="1"/>
              <a:t>insert</a:t>
            </a:r>
            <a:r>
              <a:rPr lang="es-ES" dirty="0"/>
              <a:t>: inserta una directiva de </a:t>
            </a:r>
            <a:r>
              <a:rPr lang="es-ES" dirty="0" err="1"/>
              <a:t>configuraci</a:t>
            </a:r>
            <a:r>
              <a:rPr lang="es-GT" dirty="0" err="1"/>
              <a:t>ón</a:t>
            </a:r>
            <a:r>
              <a:rPr lang="es-GT" dirty="0"/>
              <a:t> en otra ubicación</a:t>
            </a:r>
          </a:p>
          <a:p>
            <a:pPr lvl="2"/>
            <a:r>
              <a:rPr lang="es-GT" dirty="0"/>
              <a:t>Ejemplo:</a:t>
            </a:r>
          </a:p>
          <a:p>
            <a:pPr marL="1371600" lvl="3" indent="0">
              <a:buNone/>
            </a:pPr>
            <a:endParaRPr lang="es-GT" dirty="0"/>
          </a:p>
          <a:p>
            <a:pPr marL="1371600" lvl="3" indent="0">
              <a:buNone/>
            </a:pPr>
            <a:endParaRPr lang="es-GT" dirty="0"/>
          </a:p>
          <a:p>
            <a:pPr marL="1371600" lvl="3" indent="0">
              <a:buNone/>
            </a:pPr>
            <a:endParaRPr lang="es-GT" dirty="0"/>
          </a:p>
          <a:p>
            <a:pPr lvl="1"/>
            <a:r>
              <a:rPr lang="es-GT" b="1" dirty="0" err="1"/>
              <a:t>annotate</a:t>
            </a:r>
            <a:r>
              <a:rPr lang="es-GT" dirty="0"/>
              <a:t>: se utiliza para comentar una directiva de configuración</a:t>
            </a:r>
          </a:p>
          <a:p>
            <a:pPr lvl="2"/>
            <a:r>
              <a:rPr lang="es-GT" dirty="0"/>
              <a:t>Ejemplo</a:t>
            </a:r>
            <a:endParaRPr lang="es-ES" dirty="0"/>
          </a:p>
          <a:p>
            <a:pPr lvl="2"/>
            <a:endParaRPr lang="es-ES" dirty="0"/>
          </a:p>
          <a:p>
            <a:pPr lvl="2"/>
            <a:endParaRPr lang="es-ES" dirty="0"/>
          </a:p>
          <a:p>
            <a:pPr lvl="1"/>
            <a:endParaRPr lang="es-ES" dirty="0"/>
          </a:p>
          <a:p>
            <a:pPr lvl="2"/>
            <a:endParaRPr lang="es-ES" dirty="0"/>
          </a:p>
          <a:p>
            <a:pPr lvl="1"/>
            <a:endParaRPr lang="es-ES" dirty="0"/>
          </a:p>
          <a:p>
            <a:endParaRPr lang="en-US" dirty="0"/>
          </a:p>
        </p:txBody>
      </p:sp>
      <p:sp>
        <p:nvSpPr>
          <p:cNvPr id="4" name="Content Placeholder 3">
            <a:extLst>
              <a:ext uri="{FF2B5EF4-FFF2-40B4-BE49-F238E27FC236}">
                <a16:creationId xmlns:a16="http://schemas.microsoft.com/office/drawing/2014/main" id="{B3897243-B59D-49EC-B3EF-0685B28AA49F}"/>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p:txBody>
      </p:sp>
      <p:pic>
        <p:nvPicPr>
          <p:cNvPr id="15" name="Picture 14">
            <a:extLst>
              <a:ext uri="{FF2B5EF4-FFF2-40B4-BE49-F238E27FC236}">
                <a16:creationId xmlns:a16="http://schemas.microsoft.com/office/drawing/2014/main" id="{DC751015-9CCA-4542-9633-9CED9E974C51}"/>
              </a:ext>
            </a:extLst>
          </p:cNvPr>
          <p:cNvPicPr>
            <a:picLocks noChangeAspect="1"/>
          </p:cNvPicPr>
          <p:nvPr/>
        </p:nvPicPr>
        <p:blipFill>
          <a:blip r:embed="rId3"/>
          <a:stretch>
            <a:fillRect/>
          </a:stretch>
        </p:blipFill>
        <p:spPr>
          <a:xfrm>
            <a:off x="1900119" y="2414952"/>
            <a:ext cx="6997138" cy="640470"/>
          </a:xfrm>
          <a:prstGeom prst="rect">
            <a:avLst/>
          </a:prstGeom>
        </p:spPr>
      </p:pic>
      <p:pic>
        <p:nvPicPr>
          <p:cNvPr id="17" name="Picture 16">
            <a:extLst>
              <a:ext uri="{FF2B5EF4-FFF2-40B4-BE49-F238E27FC236}">
                <a16:creationId xmlns:a16="http://schemas.microsoft.com/office/drawing/2014/main" id="{E4CD9E66-9A96-4921-B7B2-AB255ADB8198}"/>
              </a:ext>
            </a:extLst>
          </p:cNvPr>
          <p:cNvPicPr>
            <a:picLocks noChangeAspect="1"/>
          </p:cNvPicPr>
          <p:nvPr/>
        </p:nvPicPr>
        <p:blipFill>
          <a:blip r:embed="rId4"/>
          <a:stretch>
            <a:fillRect/>
          </a:stretch>
        </p:blipFill>
        <p:spPr>
          <a:xfrm>
            <a:off x="1900119" y="3915847"/>
            <a:ext cx="6637111" cy="635291"/>
          </a:xfrm>
          <a:prstGeom prst="rect">
            <a:avLst/>
          </a:prstGeom>
        </p:spPr>
      </p:pic>
      <p:pic>
        <p:nvPicPr>
          <p:cNvPr id="19" name="Picture 18">
            <a:extLst>
              <a:ext uri="{FF2B5EF4-FFF2-40B4-BE49-F238E27FC236}">
                <a16:creationId xmlns:a16="http://schemas.microsoft.com/office/drawing/2014/main" id="{BD60D5FF-C0C9-43CE-B764-1F7BE1C8951E}"/>
              </a:ext>
            </a:extLst>
          </p:cNvPr>
          <p:cNvPicPr>
            <a:picLocks noChangeAspect="1"/>
          </p:cNvPicPr>
          <p:nvPr/>
        </p:nvPicPr>
        <p:blipFill>
          <a:blip r:embed="rId5"/>
          <a:stretch>
            <a:fillRect/>
          </a:stretch>
        </p:blipFill>
        <p:spPr>
          <a:xfrm>
            <a:off x="1813033" y="5411563"/>
            <a:ext cx="6811282" cy="946480"/>
          </a:xfrm>
          <a:prstGeom prst="rect">
            <a:avLst/>
          </a:prstGeom>
        </p:spPr>
      </p:pic>
    </p:spTree>
    <p:extLst>
      <p:ext uri="{BB962C8B-B14F-4D97-AF65-F5344CB8AC3E}">
        <p14:creationId xmlns:p14="http://schemas.microsoft.com/office/powerpoint/2010/main" val="2223015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AF32-E7D7-4979-AD90-3169F847CFEF}"/>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197DE25D-D134-4494-B775-9F88FC4B6FD6}"/>
              </a:ext>
            </a:extLst>
          </p:cNvPr>
          <p:cNvSpPr>
            <a:spLocks noGrp="1"/>
          </p:cNvSpPr>
          <p:nvPr>
            <p:ph idx="1"/>
          </p:nvPr>
        </p:nvSpPr>
        <p:spPr>
          <a:xfrm>
            <a:off x="453364" y="1366220"/>
            <a:ext cx="11285272" cy="4351338"/>
          </a:xfrm>
        </p:spPr>
        <p:txBody>
          <a:bodyPr>
            <a:normAutofit/>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pPr lvl="1"/>
            <a:endParaRPr lang="en-US" dirty="0"/>
          </a:p>
          <a:p>
            <a:pPr lvl="1"/>
            <a:r>
              <a:rPr lang="en-US" dirty="0" err="1"/>
              <a:t>Informacion</a:t>
            </a:r>
            <a:r>
              <a:rPr lang="en-US" dirty="0"/>
              <a:t> </a:t>
            </a:r>
            <a:r>
              <a:rPr lang="en-US" dirty="0" err="1"/>
              <a:t>adicional</a:t>
            </a:r>
            <a:r>
              <a:rPr lang="en-US" dirty="0"/>
              <a:t> con la </a:t>
            </a:r>
            <a:r>
              <a:rPr lang="en-US" dirty="0" err="1"/>
              <a:t>lista</a:t>
            </a:r>
            <a:r>
              <a:rPr lang="en-US" dirty="0"/>
              <a:t> de </a:t>
            </a:r>
            <a:r>
              <a:rPr lang="en-US" dirty="0" err="1"/>
              <a:t>comandos</a:t>
            </a:r>
            <a:r>
              <a:rPr lang="en-US" dirty="0"/>
              <a:t> </a:t>
            </a:r>
            <a:r>
              <a:rPr lang="en-US" dirty="0" err="1"/>
              <a:t>en</a:t>
            </a:r>
            <a:r>
              <a:rPr lang="en-US" dirty="0"/>
              <a:t> modo </a:t>
            </a:r>
            <a:r>
              <a:rPr lang="en-US" dirty="0" err="1"/>
              <a:t>configuarcion</a:t>
            </a:r>
            <a:r>
              <a:rPr lang="en-US" dirty="0"/>
              <a:t>, </a:t>
            </a:r>
            <a:r>
              <a:rPr lang="en-US" dirty="0" err="1"/>
              <a:t>en</a:t>
            </a:r>
            <a:r>
              <a:rPr lang="en-US" dirty="0"/>
              <a:t> </a:t>
            </a:r>
            <a:r>
              <a:rPr lang="en-US" dirty="0" err="1"/>
              <a:t>el</a:t>
            </a:r>
            <a:r>
              <a:rPr lang="en-US" dirty="0"/>
              <a:t> </a:t>
            </a:r>
            <a:r>
              <a:rPr lang="en-US" dirty="0" err="1"/>
              <a:t>siguiente</a:t>
            </a:r>
            <a:r>
              <a:rPr lang="en-US" dirty="0"/>
              <a:t> enlace:</a:t>
            </a:r>
          </a:p>
          <a:p>
            <a:pPr lvl="2"/>
            <a:r>
              <a:rPr lang="en-US" dirty="0">
                <a:hlinkClick r:id="rId2"/>
              </a:rPr>
              <a:t>https://www.juniper.net/documentation/us/en/software/junos/cli/topics/topic-map/cli-configuration.html</a:t>
            </a:r>
            <a:endParaRPr lang="en-US" dirty="0"/>
          </a:p>
          <a:p>
            <a:pPr marL="914400" lvl="2" indent="0">
              <a:buNone/>
            </a:pPr>
            <a:endParaRPr lang="en-US" dirty="0"/>
          </a:p>
          <a:p>
            <a:pPr lvl="2"/>
            <a:endParaRPr lang="en-US" dirty="0">
              <a:hlinkClick r:id="rId2"/>
            </a:endParaRPr>
          </a:p>
        </p:txBody>
      </p:sp>
      <p:sp>
        <p:nvSpPr>
          <p:cNvPr id="4" name="Content Placeholder 3">
            <a:extLst>
              <a:ext uri="{FF2B5EF4-FFF2-40B4-BE49-F238E27FC236}">
                <a16:creationId xmlns:a16="http://schemas.microsoft.com/office/drawing/2014/main" id="{68494761-C8A8-422B-92A1-C289AAA3E4BC}"/>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sp>
        <p:nvSpPr>
          <p:cNvPr id="5" name="TextBox 4">
            <a:extLst>
              <a:ext uri="{FF2B5EF4-FFF2-40B4-BE49-F238E27FC236}">
                <a16:creationId xmlns:a16="http://schemas.microsoft.com/office/drawing/2014/main" id="{C1A29D8D-2968-42F8-B1D1-7B764879CB2A}"/>
              </a:ext>
            </a:extLst>
          </p:cNvPr>
          <p:cNvSpPr txBox="1"/>
          <p:nvPr/>
        </p:nvSpPr>
        <p:spPr>
          <a:xfrm>
            <a:off x="576490" y="1579904"/>
            <a:ext cx="10425339" cy="15842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2400" b="1" strike="noStrike" spc="-1" dirty="0">
                <a:latin typeface="Arial"/>
              </a:rPr>
              <a:t>Importante</a:t>
            </a:r>
            <a:r>
              <a:rPr lang="es-ES" sz="2400" b="0" strike="noStrike" spc="-1" dirty="0">
                <a:latin typeface="Arial"/>
              </a:rPr>
              <a:t>, sin importar el </a:t>
            </a:r>
            <a:r>
              <a:rPr lang="es-ES" sz="2400" b="0" strike="noStrike" spc="-1" dirty="0" err="1">
                <a:latin typeface="Arial"/>
              </a:rPr>
              <a:t>metodo</a:t>
            </a:r>
            <a:r>
              <a:rPr lang="es-ES" sz="2400" b="0" strike="noStrike" spc="-1" dirty="0">
                <a:latin typeface="Arial"/>
              </a:rPr>
              <a:t> y los comandos que se utilicen para actualizar el archivo de configuración, se tiene que emitir el comando </a:t>
            </a:r>
            <a:r>
              <a:rPr lang="es-ES" sz="2400" b="1" strike="noStrike" spc="-1" dirty="0" err="1">
                <a:latin typeface="Arial"/>
              </a:rPr>
              <a:t>commit</a:t>
            </a:r>
            <a:r>
              <a:rPr lang="es-ES" sz="2400" b="0" strike="noStrike" spc="-1" dirty="0">
                <a:latin typeface="Arial"/>
              </a:rPr>
              <a:t> para activar los cambios.</a:t>
            </a:r>
          </a:p>
          <a:p>
            <a:endParaRPr lang="en-US" sz="2400" dirty="0"/>
          </a:p>
        </p:txBody>
      </p:sp>
    </p:spTree>
    <p:extLst>
      <p:ext uri="{BB962C8B-B14F-4D97-AF65-F5344CB8AC3E}">
        <p14:creationId xmlns:p14="http://schemas.microsoft.com/office/powerpoint/2010/main" val="4055651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deactivate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8" name="Picture 7">
            <a:extLst>
              <a:ext uri="{FF2B5EF4-FFF2-40B4-BE49-F238E27FC236}">
                <a16:creationId xmlns:a16="http://schemas.microsoft.com/office/drawing/2014/main" id="{B2616869-6E02-4661-99B5-1E6D40F496FA}"/>
              </a:ext>
            </a:extLst>
          </p:cNvPr>
          <p:cNvPicPr>
            <a:picLocks noChangeAspect="1"/>
          </p:cNvPicPr>
          <p:nvPr/>
        </p:nvPicPr>
        <p:blipFill>
          <a:blip r:embed="rId2"/>
          <a:stretch>
            <a:fillRect/>
          </a:stretch>
        </p:blipFill>
        <p:spPr>
          <a:xfrm>
            <a:off x="1318152" y="1878983"/>
            <a:ext cx="4540973" cy="1790969"/>
          </a:xfrm>
          <a:prstGeom prst="rect">
            <a:avLst/>
          </a:prstGeom>
        </p:spPr>
      </p:pic>
      <p:pic>
        <p:nvPicPr>
          <p:cNvPr id="10" name="Picture 9">
            <a:extLst>
              <a:ext uri="{FF2B5EF4-FFF2-40B4-BE49-F238E27FC236}">
                <a16:creationId xmlns:a16="http://schemas.microsoft.com/office/drawing/2014/main" id="{29D10798-57E6-434F-9566-03F0CCA3077C}"/>
              </a:ext>
            </a:extLst>
          </p:cNvPr>
          <p:cNvPicPr>
            <a:picLocks noChangeAspect="1"/>
          </p:cNvPicPr>
          <p:nvPr/>
        </p:nvPicPr>
        <p:blipFill>
          <a:blip r:embed="rId3"/>
          <a:stretch>
            <a:fillRect/>
          </a:stretch>
        </p:blipFill>
        <p:spPr>
          <a:xfrm>
            <a:off x="1341261" y="3669952"/>
            <a:ext cx="4494754" cy="2726895"/>
          </a:xfrm>
          <a:prstGeom prst="rect">
            <a:avLst/>
          </a:prstGeom>
        </p:spPr>
      </p:pic>
      <p:pic>
        <p:nvPicPr>
          <p:cNvPr id="12" name="Picture 11">
            <a:extLst>
              <a:ext uri="{FF2B5EF4-FFF2-40B4-BE49-F238E27FC236}">
                <a16:creationId xmlns:a16="http://schemas.microsoft.com/office/drawing/2014/main" id="{65D72C2D-36B0-42FF-9AD8-BE0E8C5DA44A}"/>
              </a:ext>
            </a:extLst>
          </p:cNvPr>
          <p:cNvPicPr>
            <a:picLocks noChangeAspect="1"/>
          </p:cNvPicPr>
          <p:nvPr/>
        </p:nvPicPr>
        <p:blipFill>
          <a:blip r:embed="rId4"/>
          <a:stretch>
            <a:fillRect/>
          </a:stretch>
        </p:blipFill>
        <p:spPr>
          <a:xfrm>
            <a:off x="6297600" y="1878983"/>
            <a:ext cx="4903448" cy="1688276"/>
          </a:xfrm>
          <a:prstGeom prst="rect">
            <a:avLst/>
          </a:prstGeom>
        </p:spPr>
      </p:pic>
      <p:pic>
        <p:nvPicPr>
          <p:cNvPr id="14" name="Picture 13">
            <a:extLst>
              <a:ext uri="{FF2B5EF4-FFF2-40B4-BE49-F238E27FC236}">
                <a16:creationId xmlns:a16="http://schemas.microsoft.com/office/drawing/2014/main" id="{31C10F79-076D-4384-B077-05B6CE660AE1}"/>
              </a:ext>
            </a:extLst>
          </p:cNvPr>
          <p:cNvPicPr>
            <a:picLocks noChangeAspect="1"/>
          </p:cNvPicPr>
          <p:nvPr/>
        </p:nvPicPr>
        <p:blipFill>
          <a:blip r:embed="rId5"/>
          <a:stretch>
            <a:fillRect/>
          </a:stretch>
        </p:blipFill>
        <p:spPr>
          <a:xfrm>
            <a:off x="6297600" y="3567259"/>
            <a:ext cx="4866207" cy="2197241"/>
          </a:xfrm>
          <a:prstGeom prst="rect">
            <a:avLst/>
          </a:prstGeom>
        </p:spPr>
      </p:pic>
    </p:spTree>
    <p:extLst>
      <p:ext uri="{BB962C8B-B14F-4D97-AF65-F5344CB8AC3E}">
        <p14:creationId xmlns:p14="http://schemas.microsoft.com/office/powerpoint/2010/main" val="28303077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2EB0-E4FA-41EC-B357-CAF8AFC76A1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9355CC8E-071E-4177-919D-394E01E79320}"/>
              </a:ext>
            </a:extLst>
          </p:cNvPr>
          <p:cNvSpPr>
            <a:spLocks noGrp="1"/>
          </p:cNvSpPr>
          <p:nvPr>
            <p:ph idx="1"/>
          </p:nvPr>
        </p:nvSpPr>
        <p:spPr/>
        <p:txBody>
          <a:bodyPr/>
          <a:lstStyle/>
          <a:p>
            <a:r>
              <a:rPr lang="es-GT" dirty="0"/>
              <a:t>Ejemplo del comando </a:t>
            </a:r>
            <a:r>
              <a:rPr lang="es-GT" dirty="0" err="1"/>
              <a:t>annotate</a:t>
            </a:r>
            <a:endParaRPr lang="en-US" dirty="0"/>
          </a:p>
        </p:txBody>
      </p:sp>
      <p:sp>
        <p:nvSpPr>
          <p:cNvPr id="4" name="Content Placeholder 3">
            <a:extLst>
              <a:ext uri="{FF2B5EF4-FFF2-40B4-BE49-F238E27FC236}">
                <a16:creationId xmlns:a16="http://schemas.microsoft.com/office/drawing/2014/main" id="{831F7664-DC65-4EA1-825C-2B9D55C1A713}"/>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endParaRPr lang="es-ES" dirty="0"/>
          </a:p>
          <a:p>
            <a:endParaRPr lang="en-US" dirty="0"/>
          </a:p>
        </p:txBody>
      </p:sp>
      <p:pic>
        <p:nvPicPr>
          <p:cNvPr id="16" name="Picture 15">
            <a:extLst>
              <a:ext uri="{FF2B5EF4-FFF2-40B4-BE49-F238E27FC236}">
                <a16:creationId xmlns:a16="http://schemas.microsoft.com/office/drawing/2014/main" id="{B74F5DD5-668B-4B6F-960E-5E2BDBD5845B}"/>
              </a:ext>
            </a:extLst>
          </p:cNvPr>
          <p:cNvPicPr>
            <a:picLocks noChangeAspect="1"/>
          </p:cNvPicPr>
          <p:nvPr/>
        </p:nvPicPr>
        <p:blipFill>
          <a:blip r:embed="rId2"/>
          <a:stretch>
            <a:fillRect/>
          </a:stretch>
        </p:blipFill>
        <p:spPr>
          <a:xfrm>
            <a:off x="1531812" y="2410862"/>
            <a:ext cx="8355314" cy="3080918"/>
          </a:xfrm>
          <a:prstGeom prst="rect">
            <a:avLst/>
          </a:prstGeom>
        </p:spPr>
      </p:pic>
    </p:spTree>
    <p:extLst>
      <p:ext uri="{BB962C8B-B14F-4D97-AF65-F5344CB8AC3E}">
        <p14:creationId xmlns:p14="http://schemas.microsoft.com/office/powerpoint/2010/main" val="12012210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401C-8693-4CFE-9B5C-5BC279269A5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8529A409-D17F-4A44-8127-DC972813338F}"/>
              </a:ext>
            </a:extLst>
          </p:cNvPr>
          <p:cNvSpPr>
            <a:spLocks noGrp="1"/>
          </p:cNvSpPr>
          <p:nvPr>
            <p:ph idx="1"/>
          </p:nvPr>
        </p:nvSpPr>
        <p:spPr/>
        <p:txBody>
          <a:bodyPr/>
          <a:lstStyle/>
          <a:p>
            <a:r>
              <a:rPr lang="en-US" dirty="0"/>
              <a:t>Check your understanding</a:t>
            </a:r>
          </a:p>
          <a:p>
            <a:endParaRPr lang="en-US" dirty="0"/>
          </a:p>
        </p:txBody>
      </p:sp>
      <p:sp>
        <p:nvSpPr>
          <p:cNvPr id="6" name="Content Placeholder 5">
            <a:extLst>
              <a:ext uri="{FF2B5EF4-FFF2-40B4-BE49-F238E27FC236}">
                <a16:creationId xmlns:a16="http://schemas.microsoft.com/office/drawing/2014/main" id="{873B6D27-D6AB-4F42-A496-5F43B708D35E}"/>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pic>
        <p:nvPicPr>
          <p:cNvPr id="4" name="Picture 3">
            <a:extLst>
              <a:ext uri="{FF2B5EF4-FFF2-40B4-BE49-F238E27FC236}">
                <a16:creationId xmlns:a16="http://schemas.microsoft.com/office/drawing/2014/main" id="{7A73D01A-5170-4D35-8B06-5B81DAE6133A}"/>
              </a:ext>
            </a:extLst>
          </p:cNvPr>
          <p:cNvPicPr>
            <a:picLocks noChangeAspect="1"/>
          </p:cNvPicPr>
          <p:nvPr/>
        </p:nvPicPr>
        <p:blipFill>
          <a:blip r:embed="rId2"/>
          <a:stretch>
            <a:fillRect/>
          </a:stretch>
        </p:blipFill>
        <p:spPr>
          <a:xfrm>
            <a:off x="2031763" y="1943272"/>
            <a:ext cx="8128474" cy="4406728"/>
          </a:xfrm>
          <a:prstGeom prst="rect">
            <a:avLst/>
          </a:prstGeom>
        </p:spPr>
      </p:pic>
    </p:spTree>
    <p:extLst>
      <p:ext uri="{BB962C8B-B14F-4D97-AF65-F5344CB8AC3E}">
        <p14:creationId xmlns:p14="http://schemas.microsoft.com/office/powerpoint/2010/main" val="119425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BA52-8408-4721-A36B-1A256E814C25}"/>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F0436800-859A-4EAF-BEB6-6F59B864AB1B}"/>
              </a:ext>
            </a:extLst>
          </p:cNvPr>
          <p:cNvSpPr>
            <a:spLocks noGrp="1"/>
          </p:cNvSpPr>
          <p:nvPr>
            <p:ph idx="1"/>
          </p:nvPr>
        </p:nvSpPr>
        <p:spPr/>
        <p:txBody>
          <a:bodyPr/>
          <a:lstStyle/>
          <a:p>
            <a:r>
              <a:rPr lang="es-GT" dirty="0"/>
              <a:t>Verificando la configuración candidata</a:t>
            </a:r>
          </a:p>
          <a:p>
            <a:pPr lvl="1"/>
            <a:r>
              <a:rPr lang="es-GT" dirty="0"/>
              <a:t>Utilice el comando </a:t>
            </a:r>
            <a:r>
              <a:rPr lang="es-GT" b="1" dirty="0"/>
              <a:t>show </a:t>
            </a:r>
            <a:r>
              <a:rPr lang="es-GT" dirty="0"/>
              <a:t>en modo de configuración para desplegar la configuración candidata</a:t>
            </a:r>
          </a:p>
          <a:p>
            <a:pPr marL="457200" lvl="1" indent="0">
              <a:buNone/>
            </a:pPr>
            <a:endParaRPr lang="en-US" dirty="0"/>
          </a:p>
        </p:txBody>
      </p:sp>
      <p:sp>
        <p:nvSpPr>
          <p:cNvPr id="4" name="Content Placeholder 3">
            <a:extLst>
              <a:ext uri="{FF2B5EF4-FFF2-40B4-BE49-F238E27FC236}">
                <a16:creationId xmlns:a16="http://schemas.microsoft.com/office/drawing/2014/main" id="{4A84F118-70E7-4530-AC2D-EBF67E3D8C5D}"/>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8864503F-C346-4D10-97B2-8ABE0720F4B0}"/>
              </a:ext>
            </a:extLst>
          </p:cNvPr>
          <p:cNvPicPr>
            <a:picLocks noChangeAspect="1"/>
          </p:cNvPicPr>
          <p:nvPr/>
        </p:nvPicPr>
        <p:blipFill>
          <a:blip r:embed="rId3"/>
          <a:stretch>
            <a:fillRect/>
          </a:stretch>
        </p:blipFill>
        <p:spPr>
          <a:xfrm>
            <a:off x="666524" y="2581039"/>
            <a:ext cx="3727676" cy="3881169"/>
          </a:xfrm>
          <a:prstGeom prst="rect">
            <a:avLst/>
          </a:prstGeom>
        </p:spPr>
      </p:pic>
      <p:sp>
        <p:nvSpPr>
          <p:cNvPr id="7" name="TextBox 6">
            <a:extLst>
              <a:ext uri="{FF2B5EF4-FFF2-40B4-BE49-F238E27FC236}">
                <a16:creationId xmlns:a16="http://schemas.microsoft.com/office/drawing/2014/main" id="{0DEB6EC8-4E81-4270-898F-CE889E646F1B}"/>
              </a:ext>
            </a:extLst>
          </p:cNvPr>
          <p:cNvSpPr txBox="1"/>
          <p:nvPr/>
        </p:nvSpPr>
        <p:spPr>
          <a:xfrm>
            <a:off x="5935750" y="2710892"/>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Es posible mostrar solo una la porción de interés desde la raíz de la jerarquía</a:t>
            </a:r>
          </a:p>
        </p:txBody>
      </p:sp>
      <p:sp>
        <p:nvSpPr>
          <p:cNvPr id="8" name="TextBox 7">
            <a:extLst>
              <a:ext uri="{FF2B5EF4-FFF2-40B4-BE49-F238E27FC236}">
                <a16:creationId xmlns:a16="http://schemas.microsoft.com/office/drawing/2014/main" id="{F09F74BE-4C52-4BAC-BB8B-7C147ECA47DF}"/>
              </a:ext>
            </a:extLst>
          </p:cNvPr>
          <p:cNvSpPr txBox="1"/>
          <p:nvPr/>
        </p:nvSpPr>
        <p:spPr>
          <a:xfrm>
            <a:off x="5935750" y="3690626"/>
            <a:ext cx="336051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err="1">
                <a:latin typeface="Arial"/>
              </a:rPr>
              <a:t>Indentacion</a:t>
            </a:r>
            <a:r>
              <a:rPr lang="es-ES" sz="1600" strike="noStrike" spc="-1" dirty="0">
                <a:latin typeface="Arial"/>
              </a:rPr>
              <a:t>, corchetes y punt</a:t>
            </a:r>
            <a:r>
              <a:rPr lang="es-ES" sz="1600" spc="-1" dirty="0">
                <a:latin typeface="Arial"/>
              </a:rPr>
              <a:t>o y coma</a:t>
            </a:r>
            <a:endParaRPr lang="es-ES" sz="1600" strike="noStrike" spc="-1" dirty="0">
              <a:latin typeface="Arial"/>
            </a:endParaRPr>
          </a:p>
        </p:txBody>
      </p:sp>
      <p:grpSp>
        <p:nvGrpSpPr>
          <p:cNvPr id="15" name="Group 14">
            <a:extLst>
              <a:ext uri="{FF2B5EF4-FFF2-40B4-BE49-F238E27FC236}">
                <a16:creationId xmlns:a16="http://schemas.microsoft.com/office/drawing/2014/main" id="{7C905CDE-C271-4424-950E-ABDDEFCD8718}"/>
              </a:ext>
            </a:extLst>
          </p:cNvPr>
          <p:cNvGrpSpPr/>
          <p:nvPr/>
        </p:nvGrpSpPr>
        <p:grpSpPr>
          <a:xfrm>
            <a:off x="1258775" y="3429000"/>
            <a:ext cx="1828800" cy="719137"/>
            <a:chOff x="1258775" y="3429000"/>
            <a:chExt cx="1828800" cy="719137"/>
          </a:xfrm>
        </p:grpSpPr>
        <p:cxnSp>
          <p:nvCxnSpPr>
            <p:cNvPr id="10" name="Straight Arrow Connector 9">
              <a:extLst>
                <a:ext uri="{FF2B5EF4-FFF2-40B4-BE49-F238E27FC236}">
                  <a16:creationId xmlns:a16="http://schemas.microsoft.com/office/drawing/2014/main" id="{E9E7964F-C385-43B6-BF49-9D9FC44D5BD7}"/>
                </a:ext>
              </a:extLst>
            </p:cNvPr>
            <p:cNvCxnSpPr/>
            <p:nvPr/>
          </p:nvCxnSpPr>
          <p:spPr>
            <a:xfrm flipH="1">
              <a:off x="2530362" y="3429000"/>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F7977D1-4DC6-4C68-A01C-C07DDC6A2733}"/>
                </a:ext>
              </a:extLst>
            </p:cNvPr>
            <p:cNvCxnSpPr/>
            <p:nvPr/>
          </p:nvCxnSpPr>
          <p:spPr>
            <a:xfrm flipH="1">
              <a:off x="2006487" y="36052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E26B41E-1776-4514-92BE-247036CBDC4D}"/>
                </a:ext>
              </a:extLst>
            </p:cNvPr>
            <p:cNvCxnSpPr/>
            <p:nvPr/>
          </p:nvCxnSpPr>
          <p:spPr>
            <a:xfrm flipH="1">
              <a:off x="2687525" y="3795712"/>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92EB1496-A2C6-4575-933C-0ED55D462CAE}"/>
                </a:ext>
              </a:extLst>
            </p:cNvPr>
            <p:cNvCxnSpPr/>
            <p:nvPr/>
          </p:nvCxnSpPr>
          <p:spPr>
            <a:xfrm flipH="1">
              <a:off x="1563575" y="393858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7BBBE2D-0F41-446F-9EFF-F031B6D35989}"/>
                </a:ext>
              </a:extLst>
            </p:cNvPr>
            <p:cNvCxnSpPr/>
            <p:nvPr/>
          </p:nvCxnSpPr>
          <p:spPr>
            <a:xfrm flipH="1">
              <a:off x="1258775" y="4148137"/>
              <a:ext cx="400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B66403F-FC02-43CC-B9B8-DCA0A2CE0DA8}"/>
              </a:ext>
            </a:extLst>
          </p:cNvPr>
          <p:cNvSpPr txBox="1"/>
          <p:nvPr/>
        </p:nvSpPr>
        <p:spPr>
          <a:xfrm>
            <a:off x="5935750" y="4550434"/>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trike="noStrike" spc="-1" dirty="0">
                <a:latin typeface="Arial"/>
              </a:rPr>
              <a:t>El mismo formato se utiliza al crear y grabar la configuración en un archiv</a:t>
            </a:r>
            <a:r>
              <a:rPr lang="es-ES" sz="1600" spc="-1" dirty="0">
                <a:latin typeface="Arial"/>
              </a:rPr>
              <a:t>o ASCII.</a:t>
            </a:r>
            <a:endParaRPr lang="es-ES" sz="1600" strike="noStrike" spc="-1" dirty="0">
              <a:latin typeface="Arial"/>
            </a:endParaRPr>
          </a:p>
        </p:txBody>
      </p:sp>
      <p:sp>
        <p:nvSpPr>
          <p:cNvPr id="17" name="TextBox 16">
            <a:extLst>
              <a:ext uri="{FF2B5EF4-FFF2-40B4-BE49-F238E27FC236}">
                <a16:creationId xmlns:a16="http://schemas.microsoft.com/office/drawing/2014/main" id="{9CBDAD79-9EB2-4B73-ADA5-FBE64220D66D}"/>
              </a:ext>
            </a:extLst>
          </p:cNvPr>
          <p:cNvSpPr txBox="1"/>
          <p:nvPr/>
        </p:nvSpPr>
        <p:spPr>
          <a:xfrm>
            <a:off x="5935750" y="5521156"/>
            <a:ext cx="336051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spc="-1" dirty="0">
                <a:latin typeface="Arial"/>
              </a:rPr>
              <a:t>… o</a:t>
            </a:r>
            <a:r>
              <a:rPr lang="es-ES" sz="1600" strike="noStrike" spc="-1" dirty="0">
                <a:latin typeface="Arial"/>
              </a:rPr>
              <a:t> utilice </a:t>
            </a:r>
            <a:r>
              <a:rPr lang="es-ES" sz="1600" b="1" strike="noStrike" spc="-1" dirty="0" err="1">
                <a:latin typeface="Arial"/>
              </a:rPr>
              <a:t>edit</a:t>
            </a:r>
            <a:r>
              <a:rPr lang="es-ES" sz="1600" strike="noStrike" spc="-1" dirty="0">
                <a:latin typeface="Arial"/>
              </a:rPr>
              <a:t> para parquearse en un nivel especifico de la jerarquía</a:t>
            </a:r>
          </a:p>
        </p:txBody>
      </p:sp>
    </p:spTree>
    <p:extLst>
      <p:ext uri="{BB962C8B-B14F-4D97-AF65-F5344CB8AC3E}">
        <p14:creationId xmlns:p14="http://schemas.microsoft.com/office/powerpoint/2010/main" val="34524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019175"/>
            <a:ext cx="11285272" cy="4351338"/>
          </a:xfrm>
        </p:spPr>
        <p:txBody>
          <a:bodyPr/>
          <a:lstStyle/>
          <a:p>
            <a:r>
              <a:rPr lang="es-GT" dirty="0"/>
              <a:t>Verificando la configuración candidata</a:t>
            </a:r>
          </a:p>
          <a:p>
            <a:pPr lvl="1"/>
            <a:r>
              <a:rPr lang="en-US" dirty="0"/>
              <a:t>Para </a:t>
            </a:r>
            <a:r>
              <a:rPr lang="en-US" dirty="0" err="1"/>
              <a:t>ver</a:t>
            </a:r>
            <a:r>
              <a:rPr lang="en-US" dirty="0"/>
              <a:t> los commandos set </a:t>
            </a:r>
            <a:r>
              <a:rPr lang="en-US" dirty="0" err="1"/>
              <a:t>utilizados</a:t>
            </a:r>
            <a:r>
              <a:rPr lang="en-US" dirty="0"/>
              <a:t> para </a:t>
            </a:r>
            <a:r>
              <a:rPr lang="en-US" dirty="0" err="1"/>
              <a:t>crear</a:t>
            </a:r>
            <a:r>
              <a:rPr lang="en-US" dirty="0"/>
              <a:t> la </a:t>
            </a:r>
            <a:r>
              <a:rPr lang="en-US" dirty="0" err="1"/>
              <a:t>configuración</a:t>
            </a:r>
            <a:r>
              <a:rPr lang="en-US" dirty="0"/>
              <a:t>, utilize </a:t>
            </a:r>
            <a:r>
              <a:rPr lang="en-US" dirty="0" err="1"/>
              <a:t>el</a:t>
            </a:r>
            <a:r>
              <a:rPr lang="en-US" dirty="0"/>
              <a:t> commando show | display set</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BCBF4E1-E92A-430B-AB76-53C74AEE66AA}"/>
              </a:ext>
            </a:extLst>
          </p:cNvPr>
          <p:cNvPicPr>
            <a:picLocks noChangeAspect="1"/>
          </p:cNvPicPr>
          <p:nvPr/>
        </p:nvPicPr>
        <p:blipFill>
          <a:blip r:embed="rId3"/>
          <a:stretch>
            <a:fillRect/>
          </a:stretch>
        </p:blipFill>
        <p:spPr>
          <a:xfrm>
            <a:off x="1849713" y="3020972"/>
            <a:ext cx="8492574" cy="2147928"/>
          </a:xfrm>
          <a:prstGeom prst="rect">
            <a:avLst/>
          </a:prstGeom>
        </p:spPr>
      </p:pic>
    </p:spTree>
    <p:extLst>
      <p:ext uri="{BB962C8B-B14F-4D97-AF65-F5344CB8AC3E}">
        <p14:creationId xmlns:p14="http://schemas.microsoft.com/office/powerpoint/2010/main" val="4722823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Haciendo </a:t>
            </a:r>
            <a:r>
              <a:rPr lang="es-GT" dirty="0" err="1"/>
              <a:t>Commit</a:t>
            </a:r>
            <a:r>
              <a:rPr lang="es-GT" dirty="0"/>
              <a:t> de una configuración</a:t>
            </a:r>
          </a:p>
          <a:p>
            <a:pPr lvl="1"/>
            <a:r>
              <a:rPr lang="en-US" dirty="0"/>
              <a:t>Utilize </a:t>
            </a:r>
            <a:r>
              <a:rPr lang="en-US" dirty="0" err="1"/>
              <a:t>el</a:t>
            </a:r>
            <a:r>
              <a:rPr lang="en-US" dirty="0"/>
              <a:t> </a:t>
            </a:r>
            <a:r>
              <a:rPr lang="en-US" dirty="0" err="1"/>
              <a:t>comando</a:t>
            </a:r>
            <a:r>
              <a:rPr lang="en-US" dirty="0"/>
              <a:t> commit para </a:t>
            </a:r>
            <a:r>
              <a:rPr lang="en-US" dirty="0" err="1"/>
              <a:t>activar</a:t>
            </a:r>
            <a:r>
              <a:rPr lang="en-US" dirty="0"/>
              <a:t> los </a:t>
            </a:r>
            <a:r>
              <a:rPr lang="en-US" dirty="0" err="1"/>
              <a:t>cambios</a:t>
            </a:r>
            <a:r>
              <a:rPr lang="en-US" dirty="0"/>
              <a:t> </a:t>
            </a:r>
            <a:r>
              <a:rPr lang="en-US" dirty="0" err="1"/>
              <a:t>en</a:t>
            </a:r>
            <a:r>
              <a:rPr lang="en-US" dirty="0"/>
              <a:t> la </a:t>
            </a:r>
            <a:r>
              <a:rPr lang="en-US" dirty="0" err="1"/>
              <a:t>configuracion</a:t>
            </a:r>
            <a:endParaRPr lang="en-US" dirty="0"/>
          </a:p>
          <a:p>
            <a:pPr lvl="2"/>
            <a:r>
              <a:rPr lang="en-US" dirty="0"/>
              <a:t>Por lo general, </a:t>
            </a:r>
            <a:r>
              <a:rPr lang="en-US" dirty="0" err="1"/>
              <a:t>puede</a:t>
            </a:r>
            <a:r>
              <a:rPr lang="en-US" dirty="0"/>
              <a:t> </a:t>
            </a:r>
            <a:r>
              <a:rPr lang="en-US" dirty="0" err="1"/>
              <a:t>hacer</a:t>
            </a:r>
            <a:r>
              <a:rPr lang="en-US" dirty="0"/>
              <a:t> commit </a:t>
            </a:r>
            <a:r>
              <a:rPr lang="en-US" dirty="0" err="1"/>
              <a:t>desde</a:t>
            </a:r>
            <a:r>
              <a:rPr lang="en-US" dirty="0"/>
              <a:t> </a:t>
            </a:r>
            <a:r>
              <a:rPr lang="en-US" dirty="0" err="1"/>
              <a:t>cualquier</a:t>
            </a:r>
            <a:r>
              <a:rPr lang="en-US" dirty="0"/>
              <a:t> </a:t>
            </a:r>
            <a:r>
              <a:rPr lang="en-US" dirty="0" err="1"/>
              <a:t>nivel</a:t>
            </a:r>
            <a:r>
              <a:rPr lang="en-US" dirty="0"/>
              <a:t> de la </a:t>
            </a:r>
            <a:r>
              <a:rPr lang="en-US" dirty="0" err="1"/>
              <a:t>jerarquía</a:t>
            </a:r>
            <a:endParaRPr lang="en-US" dirty="0"/>
          </a:p>
          <a:p>
            <a:pPr lvl="2"/>
            <a:r>
              <a:rPr lang="en-US" dirty="0"/>
              <a:t>La </a:t>
            </a:r>
            <a:r>
              <a:rPr lang="en-US" dirty="0" err="1"/>
              <a:t>excepción</a:t>
            </a:r>
            <a:r>
              <a:rPr lang="en-US" dirty="0"/>
              <a:t> es </a:t>
            </a:r>
            <a:r>
              <a:rPr lang="en-US" dirty="0" err="1"/>
              <a:t>cuando</a:t>
            </a:r>
            <a:r>
              <a:rPr lang="en-US" dirty="0"/>
              <a:t> un </a:t>
            </a:r>
            <a:r>
              <a:rPr lang="en-US" dirty="0" err="1"/>
              <a:t>usuario</a:t>
            </a:r>
            <a:r>
              <a:rPr lang="en-US" dirty="0"/>
              <a:t> </a:t>
            </a:r>
            <a:r>
              <a:rPr lang="en-US" dirty="0" err="1"/>
              <a:t>ingresa</a:t>
            </a:r>
            <a:r>
              <a:rPr lang="en-US" dirty="0"/>
              <a:t> al modo de </a:t>
            </a:r>
            <a:r>
              <a:rPr lang="en-US" dirty="0" err="1"/>
              <a:t>configuracion</a:t>
            </a:r>
            <a:r>
              <a:rPr lang="en-US" dirty="0"/>
              <a:t> </a:t>
            </a:r>
            <a:r>
              <a:rPr lang="en-US" dirty="0" err="1"/>
              <a:t>privada</a:t>
            </a:r>
            <a:r>
              <a:rPr lang="en-US" dirty="0"/>
              <a:t>, </a:t>
            </a:r>
            <a:r>
              <a:rPr lang="en-US" dirty="0" err="1"/>
              <a:t>entonces</a:t>
            </a:r>
            <a:r>
              <a:rPr lang="en-US" dirty="0"/>
              <a:t> se require que </a:t>
            </a:r>
            <a:r>
              <a:rPr lang="en-US" dirty="0" err="1"/>
              <a:t>el</a:t>
            </a:r>
            <a:r>
              <a:rPr lang="en-US" dirty="0"/>
              <a:t> commit se </a:t>
            </a:r>
            <a:r>
              <a:rPr lang="en-US" dirty="0" err="1"/>
              <a:t>haga</a:t>
            </a:r>
            <a:r>
              <a:rPr lang="en-US" dirty="0"/>
              <a:t> </a:t>
            </a:r>
            <a:r>
              <a:rPr lang="en-US" dirty="0" err="1"/>
              <a:t>en</a:t>
            </a:r>
            <a:r>
              <a:rPr lang="en-US" dirty="0"/>
              <a:t> </a:t>
            </a:r>
            <a:r>
              <a:rPr lang="en-US" dirty="0" err="1"/>
              <a:t>el</a:t>
            </a:r>
            <a:r>
              <a:rPr lang="en-US" dirty="0"/>
              <a:t> </a:t>
            </a:r>
            <a:r>
              <a:rPr lang="en-US" dirty="0" err="1"/>
              <a:t>nivel</a:t>
            </a:r>
            <a:r>
              <a:rPr lang="en-US" dirty="0"/>
              <a:t> </a:t>
            </a:r>
            <a:r>
              <a:rPr lang="en-US" dirty="0" err="1"/>
              <a:t>raiz</a:t>
            </a:r>
            <a:r>
              <a:rPr lang="en-US" dirty="0"/>
              <a:t> o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D3B4A07D-7C6F-45A4-86C8-B770930227BC}"/>
              </a:ext>
            </a:extLst>
          </p:cNvPr>
          <p:cNvPicPr>
            <a:picLocks noChangeAspect="1"/>
          </p:cNvPicPr>
          <p:nvPr/>
        </p:nvPicPr>
        <p:blipFill>
          <a:blip r:embed="rId3"/>
          <a:stretch>
            <a:fillRect/>
          </a:stretch>
        </p:blipFill>
        <p:spPr>
          <a:xfrm>
            <a:off x="4602096" y="3374502"/>
            <a:ext cx="2802004" cy="2343056"/>
          </a:xfrm>
          <a:prstGeom prst="rect">
            <a:avLst/>
          </a:prstGeom>
        </p:spPr>
      </p:pic>
    </p:spTree>
    <p:extLst>
      <p:ext uri="{BB962C8B-B14F-4D97-AF65-F5344CB8AC3E}">
        <p14:creationId xmlns:p14="http://schemas.microsoft.com/office/powerpoint/2010/main" val="142080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La funcionalidad de Junos OS está separada  en múltiples procesos de software.</a:t>
            </a:r>
          </a:p>
          <a:p>
            <a:pPr lvl="1"/>
            <a:r>
              <a:rPr lang="es-ES"/>
              <a:t>Cada proceso maneja una parte de la funcionalidad del dispositivo.</a:t>
            </a:r>
          </a:p>
          <a:p>
            <a:pPr lvl="1"/>
            <a:r>
              <a:rPr lang="es-ES"/>
              <a:t>Cada proceso se ejecuta en su propio espacio de memoria protegido, lo que garantiza que un proceso no pueda interferir directamente con otro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5" name="Imagen 4" descr="Imagen que contiene Gráfico&#10;&#10;Descripción generada automáticamente">
            <a:extLst>
              <a:ext uri="{FF2B5EF4-FFF2-40B4-BE49-F238E27FC236}">
                <a16:creationId xmlns:a16="http://schemas.microsoft.com/office/drawing/2014/main" id="{1DC97B53-6A58-4F8C-B7CE-AA4629D71A6A}"/>
              </a:ext>
            </a:extLst>
          </p:cNvPr>
          <p:cNvPicPr>
            <a:picLocks noGrp="1" noChangeAspect="1"/>
          </p:cNvPicPr>
          <p:nvPr>
            <p:ph sz="half" idx="13"/>
          </p:nvPr>
        </p:nvPicPr>
        <p:blipFill>
          <a:blip r:embed="rId3"/>
          <a:stretch>
            <a:fillRect/>
          </a:stretch>
        </p:blipFill>
        <p:spPr>
          <a:xfrm>
            <a:off x="6477000" y="1917085"/>
            <a:ext cx="5340350" cy="3438168"/>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B4E4E-0024-450F-A757-4BE5934F085F}"/>
              </a:ext>
            </a:extLst>
          </p:cNvPr>
          <p:cNvSpPr>
            <a:spLocks noGrp="1"/>
          </p:cNvSpPr>
          <p:nvPr>
            <p:ph sz="half" idx="1"/>
          </p:nvPr>
        </p:nvSpPr>
        <p:spPr/>
        <p:txBody>
          <a:bodyPr/>
          <a:lstStyle/>
          <a:p>
            <a:r>
              <a:rPr lang="es-GT" dirty="0"/>
              <a:t>Haciendo </a:t>
            </a:r>
            <a:r>
              <a:rPr lang="es-GT" dirty="0" err="1"/>
              <a:t>Commit</a:t>
            </a:r>
            <a:r>
              <a:rPr lang="es-GT" dirty="0"/>
              <a:t> de una configuración</a:t>
            </a:r>
          </a:p>
          <a:p>
            <a:pPr lvl="1"/>
            <a:r>
              <a:rPr lang="en-US" dirty="0" err="1"/>
              <a:t>Utilice</a:t>
            </a:r>
            <a:r>
              <a:rPr lang="en-US" dirty="0"/>
              <a:t> </a:t>
            </a:r>
            <a:r>
              <a:rPr lang="en-US" b="1" dirty="0"/>
              <a:t>commit synchronize </a:t>
            </a:r>
            <a:r>
              <a:rPr lang="en-US" dirty="0"/>
              <a:t>para </a:t>
            </a:r>
            <a:r>
              <a:rPr lang="en-US" dirty="0" err="1"/>
              <a:t>dispositivos</a:t>
            </a:r>
            <a:r>
              <a:rPr lang="en-US" dirty="0"/>
              <a:t> con RE </a:t>
            </a:r>
            <a:r>
              <a:rPr lang="en-US" dirty="0" err="1"/>
              <a:t>redudantes</a:t>
            </a:r>
            <a:r>
              <a:rPr lang="en-US" dirty="0"/>
              <a:t>.</a:t>
            </a:r>
          </a:p>
          <a:p>
            <a:pPr lvl="2"/>
            <a:r>
              <a:rPr lang="en-US" dirty="0"/>
              <a:t>Utilize set system commit synchronize para </a:t>
            </a:r>
            <a:r>
              <a:rPr lang="en-US" dirty="0" err="1"/>
              <a:t>configurar</a:t>
            </a:r>
            <a:r>
              <a:rPr lang="en-US" dirty="0"/>
              <a:t> </a:t>
            </a:r>
            <a:r>
              <a:rPr lang="en-US" dirty="0" err="1"/>
              <a:t>el</a:t>
            </a:r>
            <a:r>
              <a:rPr lang="en-US" dirty="0"/>
              <a:t> </a:t>
            </a:r>
            <a:r>
              <a:rPr lang="en-US" dirty="0" err="1"/>
              <a:t>sistema</a:t>
            </a:r>
            <a:r>
              <a:rPr lang="en-US" dirty="0"/>
              <a:t> para que </a:t>
            </a:r>
            <a:r>
              <a:rPr lang="en-US" dirty="0" err="1"/>
              <a:t>automaticamente</a:t>
            </a:r>
            <a:r>
              <a:rPr lang="en-US" dirty="0"/>
              <a:t> realize la </a:t>
            </a:r>
            <a:r>
              <a:rPr lang="en-US" dirty="0" err="1"/>
              <a:t>operacion</a:t>
            </a:r>
            <a:r>
              <a:rPr lang="en-US" dirty="0"/>
              <a:t> de </a:t>
            </a:r>
            <a:r>
              <a:rPr lang="en-US" dirty="0" err="1"/>
              <a:t>sincronización</a:t>
            </a:r>
            <a:r>
              <a:rPr lang="en-US" dirty="0"/>
              <a:t> </a:t>
            </a:r>
            <a:r>
              <a:rPr lang="en-US" dirty="0" err="1"/>
              <a:t>cuando</a:t>
            </a:r>
            <a:r>
              <a:rPr lang="en-US" dirty="0"/>
              <a:t> </a:t>
            </a:r>
            <a:r>
              <a:rPr lang="en-US" dirty="0" err="1"/>
              <a:t>envia</a:t>
            </a:r>
            <a:r>
              <a:rPr lang="en-US" dirty="0"/>
              <a:t> un commit normal.</a:t>
            </a:r>
          </a:p>
        </p:txBody>
      </p:sp>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6B94A761-9435-429C-A239-D3F4458DBF4E}"/>
              </a:ext>
            </a:extLst>
          </p:cNvPr>
          <p:cNvPicPr>
            <a:picLocks noGrp="1" noChangeAspect="1"/>
          </p:cNvPicPr>
          <p:nvPr>
            <p:ph sz="half" idx="13"/>
          </p:nvPr>
        </p:nvPicPr>
        <p:blipFill>
          <a:blip r:embed="rId3"/>
          <a:stretch>
            <a:fillRect/>
          </a:stretch>
        </p:blipFill>
        <p:spPr>
          <a:xfrm>
            <a:off x="6617934" y="2735931"/>
            <a:ext cx="5058481" cy="1800476"/>
          </a:xfrm>
        </p:spPr>
      </p:pic>
      <p:sp>
        <p:nvSpPr>
          <p:cNvPr id="7" name="Content Placeholder 6">
            <a:extLst>
              <a:ext uri="{FF2B5EF4-FFF2-40B4-BE49-F238E27FC236}">
                <a16:creationId xmlns:a16="http://schemas.microsoft.com/office/drawing/2014/main" id="{478B8D11-0A90-4393-B569-93B3F114DBD7}"/>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40493036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Chequeando la Sintaxis de la Configuración</a:t>
            </a:r>
          </a:p>
          <a:p>
            <a:pPr lvl="1"/>
            <a:r>
              <a:rPr lang="es-GT" dirty="0" err="1"/>
              <a:t>Utilize</a:t>
            </a:r>
            <a:r>
              <a:rPr lang="es-GT" dirty="0"/>
              <a:t> el comando </a:t>
            </a:r>
            <a:r>
              <a:rPr lang="es-GT" b="1" dirty="0" err="1"/>
              <a:t>commit</a:t>
            </a:r>
            <a:r>
              <a:rPr lang="es-GT" b="1" dirty="0"/>
              <a:t> </a:t>
            </a:r>
            <a:r>
              <a:rPr lang="es-GT" b="1" dirty="0" err="1"/>
              <a:t>check</a:t>
            </a:r>
            <a:r>
              <a:rPr lang="es-GT" b="1" dirty="0"/>
              <a:t> </a:t>
            </a:r>
            <a:r>
              <a:rPr lang="es-GT" dirty="0"/>
              <a:t>para validar la sintaxis de una configuración candidata sin realmente ponerla en efecto.</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FDA4D005-337D-4B28-BA60-A689E5A5A161}"/>
              </a:ext>
            </a:extLst>
          </p:cNvPr>
          <p:cNvPicPr>
            <a:picLocks noChangeAspect="1"/>
          </p:cNvPicPr>
          <p:nvPr/>
        </p:nvPicPr>
        <p:blipFill>
          <a:blip r:embed="rId3"/>
          <a:stretch>
            <a:fillRect/>
          </a:stretch>
        </p:blipFill>
        <p:spPr>
          <a:xfrm>
            <a:off x="3535275" y="3140156"/>
            <a:ext cx="5121449" cy="2795295"/>
          </a:xfrm>
          <a:prstGeom prst="rect">
            <a:avLst/>
          </a:prstGeom>
        </p:spPr>
      </p:pic>
    </p:spTree>
    <p:extLst>
      <p:ext uri="{BB962C8B-B14F-4D97-AF65-F5344CB8AC3E}">
        <p14:creationId xmlns:p14="http://schemas.microsoft.com/office/powerpoint/2010/main" val="4772241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7D444F4-29AB-4383-9711-6B3BE24FF832}"/>
              </a:ext>
            </a:extLst>
          </p:cNvPr>
          <p:cNvPicPr>
            <a:picLocks noChangeAspect="1"/>
          </p:cNvPicPr>
          <p:nvPr/>
        </p:nvPicPr>
        <p:blipFill>
          <a:blip r:embed="rId3"/>
          <a:stretch>
            <a:fillRect/>
          </a:stretch>
        </p:blipFill>
        <p:spPr>
          <a:xfrm>
            <a:off x="2312858" y="2776663"/>
            <a:ext cx="7245784" cy="3800703"/>
          </a:xfrm>
          <a:prstGeom prst="rect">
            <a:avLst/>
          </a:prstGeom>
        </p:spPr>
      </p:pic>
    </p:spTree>
    <p:extLst>
      <p:ext uri="{BB962C8B-B14F-4D97-AF65-F5344CB8AC3E}">
        <p14:creationId xmlns:p14="http://schemas.microsoft.com/office/powerpoint/2010/main" val="14917992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417020"/>
            <a:ext cx="11285272" cy="4351338"/>
          </a:xfrm>
        </p:spPr>
        <p:txBody>
          <a:bodyPr/>
          <a:lstStyle/>
          <a:p>
            <a:r>
              <a:rPr lang="es-GT" dirty="0"/>
              <a:t>Configuración Remota</a:t>
            </a:r>
          </a:p>
          <a:p>
            <a:pPr lvl="1"/>
            <a:r>
              <a:rPr lang="es-GT" dirty="0"/>
              <a:t>Utilice el comando </a:t>
            </a:r>
            <a:r>
              <a:rPr lang="es-GT" b="1" dirty="0" err="1"/>
              <a:t>commit</a:t>
            </a:r>
            <a:r>
              <a:rPr lang="es-GT" b="1" dirty="0"/>
              <a:t> </a:t>
            </a:r>
            <a:r>
              <a:rPr lang="es-GT" b="1" dirty="0" err="1"/>
              <a:t>confirmed</a:t>
            </a:r>
            <a:r>
              <a:rPr lang="es-GT" dirty="0"/>
              <a:t> para temporalmente activar un </a:t>
            </a:r>
            <a:r>
              <a:rPr lang="es-GT" b="1" dirty="0" err="1"/>
              <a:t>rollback</a:t>
            </a:r>
            <a:r>
              <a:rPr lang="es-GT" dirty="0"/>
              <a:t> automático para completar la secuencia de </a:t>
            </a:r>
            <a:r>
              <a:rPr lang="es-GT" b="1" dirty="0" err="1"/>
              <a:t>commit</a:t>
            </a:r>
            <a:r>
              <a:rPr lang="es-GT" dirty="0"/>
              <a:t> en su nombre.</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134F6C40-5EDB-4F8C-B150-0EFB43558D04}"/>
              </a:ext>
            </a:extLst>
          </p:cNvPr>
          <p:cNvPicPr>
            <a:picLocks noChangeAspect="1"/>
          </p:cNvPicPr>
          <p:nvPr/>
        </p:nvPicPr>
        <p:blipFill>
          <a:blip r:embed="rId3"/>
          <a:stretch>
            <a:fillRect/>
          </a:stretch>
        </p:blipFill>
        <p:spPr>
          <a:xfrm>
            <a:off x="2085975" y="2484293"/>
            <a:ext cx="8204631" cy="2747538"/>
          </a:xfrm>
          <a:prstGeom prst="rect">
            <a:avLst/>
          </a:prstGeom>
        </p:spPr>
      </p:pic>
    </p:spTree>
    <p:extLst>
      <p:ext uri="{BB962C8B-B14F-4D97-AF65-F5344CB8AC3E}">
        <p14:creationId xmlns:p14="http://schemas.microsoft.com/office/powerpoint/2010/main" val="23637716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Commits</a:t>
            </a:r>
            <a:r>
              <a:rPr lang="es-GT" dirty="0"/>
              <a:t> programados</a:t>
            </a:r>
          </a:p>
          <a:p>
            <a:pPr lvl="1"/>
            <a:r>
              <a:rPr lang="es-GT" dirty="0" err="1"/>
              <a:t>Utilize</a:t>
            </a:r>
            <a:r>
              <a:rPr lang="es-GT" dirty="0"/>
              <a:t> el comando </a:t>
            </a:r>
            <a:r>
              <a:rPr lang="es-GT" b="1" dirty="0" err="1"/>
              <a:t>commit</a:t>
            </a:r>
            <a:r>
              <a:rPr lang="es-GT" dirty="0"/>
              <a:t> para chequear, activar todos los cambios de configuración y sincronizar múltiples </a:t>
            </a:r>
            <a:r>
              <a:rPr lang="es-GT" dirty="0" err="1"/>
              <a:t>routers</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2055FCC-C01B-4303-9076-06EB3F3B84B6}"/>
              </a:ext>
            </a:extLst>
          </p:cNvPr>
          <p:cNvPicPr>
            <a:picLocks noChangeAspect="1"/>
          </p:cNvPicPr>
          <p:nvPr/>
        </p:nvPicPr>
        <p:blipFill>
          <a:blip r:embed="rId3"/>
          <a:stretch>
            <a:fillRect/>
          </a:stretch>
        </p:blipFill>
        <p:spPr>
          <a:xfrm>
            <a:off x="956779" y="3541889"/>
            <a:ext cx="10580844" cy="946017"/>
          </a:xfrm>
          <a:prstGeom prst="rect">
            <a:avLst/>
          </a:prstGeom>
        </p:spPr>
      </p:pic>
    </p:spTree>
    <p:extLst>
      <p:ext uri="{BB962C8B-B14F-4D97-AF65-F5344CB8AC3E}">
        <p14:creationId xmlns:p14="http://schemas.microsoft.com/office/powerpoint/2010/main" val="1606422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fontScale="92500" lnSpcReduction="10000"/>
          </a:bodyPr>
          <a:lstStyle/>
          <a:p>
            <a:r>
              <a:rPr lang="es-GT" u="sng" dirty="0" err="1">
                <a:solidFill>
                  <a:schemeClr val="tx1"/>
                </a:solidFill>
              </a:rPr>
              <a:t>commit</a:t>
            </a:r>
            <a:r>
              <a:rPr lang="es-GT" u="sng" dirty="0">
                <a:solidFill>
                  <a:schemeClr val="tx1"/>
                </a:solidFill>
              </a:rPr>
              <a:t> at</a:t>
            </a:r>
          </a:p>
          <a:p>
            <a:pPr lvl="1"/>
            <a:r>
              <a:rPr lang="es-ES" dirty="0">
                <a:solidFill>
                  <a:schemeClr val="tx1"/>
                </a:solidFill>
              </a:rPr>
              <a:t>Puede programar un </a:t>
            </a:r>
            <a:r>
              <a:rPr lang="es-ES" b="1" dirty="0" err="1">
                <a:solidFill>
                  <a:schemeClr val="tx1"/>
                </a:solidFill>
              </a:rPr>
              <a:t>commi</a:t>
            </a:r>
            <a:r>
              <a:rPr lang="es-ES" b="1" dirty="0" err="1"/>
              <a:t>t</a:t>
            </a:r>
            <a:r>
              <a:rPr lang="es-ES" dirty="0"/>
              <a:t> para </a:t>
            </a:r>
            <a:r>
              <a:rPr lang="es-ES" dirty="0">
                <a:solidFill>
                  <a:schemeClr val="tx1"/>
                </a:solidFill>
              </a:rPr>
              <a:t>que se produzca en un momento específico utilizando el comando </a:t>
            </a:r>
            <a:r>
              <a:rPr lang="es-ES" b="1" dirty="0" err="1">
                <a:solidFill>
                  <a:schemeClr val="tx1"/>
                </a:solidFill>
              </a:rPr>
              <a:t>commit</a:t>
            </a:r>
            <a:r>
              <a:rPr lang="es-ES" b="1" dirty="0">
                <a:solidFill>
                  <a:schemeClr val="tx1"/>
                </a:solidFill>
              </a:rPr>
              <a:t> at </a:t>
            </a:r>
            <a:r>
              <a:rPr lang="es-ES" b="1" u="sng" dirty="0">
                <a:solidFill>
                  <a:schemeClr val="tx1"/>
                </a:solidFill>
              </a:rPr>
              <a:t>time</a:t>
            </a:r>
            <a:r>
              <a:rPr lang="es-ES" dirty="0">
                <a:solidFill>
                  <a:schemeClr val="tx1"/>
                </a:solidFill>
              </a:rPr>
              <a:t>. </a:t>
            </a:r>
          </a:p>
          <a:p>
            <a:pPr lvl="1"/>
            <a:r>
              <a:rPr lang="es-ES" dirty="0">
                <a:solidFill>
                  <a:schemeClr val="tx1"/>
                </a:solidFill>
              </a:rPr>
              <a:t>Este comando es útil para sincronizar confirmaciones con múltiples enrutadores. </a:t>
            </a:r>
          </a:p>
          <a:p>
            <a:pPr lvl="1"/>
            <a:r>
              <a:rPr lang="es-ES" dirty="0">
                <a:solidFill>
                  <a:schemeClr val="tx1"/>
                </a:solidFill>
              </a:rPr>
              <a:t>Estos enrutadores deben tener su hora sincronizada con la misma fuente (probablemente a través de NTP) para que las operaciones de confirmación se ejecuten al mismo tiempo. </a:t>
            </a:r>
          </a:p>
          <a:p>
            <a:pPr lvl="1"/>
            <a:r>
              <a:rPr lang="es-ES" dirty="0">
                <a:solidFill>
                  <a:schemeClr val="tx1"/>
                </a:solidFill>
              </a:rPr>
              <a:t>Para ver y borrar confirmaciones pendientes, utilice los comandos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y “</a:t>
            </a:r>
            <a:r>
              <a:rPr lang="es-ES" b="1" dirty="0" err="1">
                <a:solidFill>
                  <a:schemeClr val="tx1"/>
                </a:solidFill>
              </a:rPr>
              <a:t>clear</a:t>
            </a:r>
            <a:r>
              <a:rPr lang="es-ES" b="1" dirty="0">
                <a:solidFill>
                  <a:schemeClr val="tx1"/>
                </a:solidFill>
              </a:rPr>
              <a:t>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247D11A-E4C1-4BAE-85B1-7A505094CE45}"/>
              </a:ext>
            </a:extLst>
          </p:cNvPr>
          <p:cNvPicPr>
            <a:picLocks noChangeAspect="1"/>
          </p:cNvPicPr>
          <p:nvPr/>
        </p:nvPicPr>
        <p:blipFill>
          <a:blip r:embed="rId2"/>
          <a:stretch>
            <a:fillRect/>
          </a:stretch>
        </p:blipFill>
        <p:spPr>
          <a:xfrm>
            <a:off x="2899924" y="3949700"/>
            <a:ext cx="6392152" cy="2703892"/>
          </a:xfrm>
          <a:prstGeom prst="rect">
            <a:avLst/>
          </a:prstGeom>
        </p:spPr>
      </p:pic>
    </p:spTree>
    <p:extLst>
      <p:ext uri="{BB962C8B-B14F-4D97-AF65-F5344CB8AC3E}">
        <p14:creationId xmlns:p14="http://schemas.microsoft.com/office/powerpoint/2010/main" val="1830632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t>
            </a:r>
            <a:r>
              <a:rPr lang="es-GT" u="sng" dirty="0" err="1">
                <a:solidFill>
                  <a:schemeClr val="tx1"/>
                </a:solidFill>
              </a:rPr>
              <a:t>comment</a:t>
            </a:r>
            <a:endParaRPr lang="es-GT" u="sng" dirty="0">
              <a:solidFill>
                <a:schemeClr val="tx1"/>
              </a:solidFill>
            </a:endParaRPr>
          </a:p>
          <a:p>
            <a:pPr lvl="1"/>
            <a:r>
              <a:rPr lang="es-ES" dirty="0">
                <a:solidFill>
                  <a:schemeClr val="tx1"/>
                </a:solidFill>
              </a:rPr>
              <a:t>También puede agregar una entrada de log con un </a:t>
            </a:r>
            <a:r>
              <a:rPr lang="es-ES" dirty="0" err="1">
                <a:solidFill>
                  <a:schemeClr val="tx1"/>
                </a:solidFill>
              </a:rPr>
              <a:t>commit</a:t>
            </a:r>
            <a:r>
              <a:rPr lang="es-ES" dirty="0">
                <a:solidFill>
                  <a:schemeClr val="tx1"/>
                </a:solidFill>
              </a:rPr>
              <a:t>, utilizando el la opción </a:t>
            </a:r>
            <a:r>
              <a:rPr lang="es-ES" b="1" dirty="0" err="1">
                <a:solidFill>
                  <a:schemeClr val="tx1"/>
                </a:solidFill>
              </a:rPr>
              <a:t>commit</a:t>
            </a:r>
            <a:r>
              <a:rPr lang="es-ES" b="1" dirty="0">
                <a:solidFill>
                  <a:schemeClr val="tx1"/>
                </a:solidFill>
              </a:rPr>
              <a:t> </a:t>
            </a:r>
            <a:r>
              <a:rPr lang="es-ES" b="1" dirty="0" err="1">
                <a:solidFill>
                  <a:schemeClr val="tx1"/>
                </a:solidFill>
              </a:rPr>
              <a:t>comment</a:t>
            </a:r>
            <a:r>
              <a:rPr lang="es-ES" b="1" dirty="0">
                <a:solidFill>
                  <a:schemeClr val="tx1"/>
                </a:solidFill>
              </a:rPr>
              <a:t> </a:t>
            </a:r>
            <a:r>
              <a:rPr lang="es-ES" b="1" u="sng" dirty="0">
                <a:solidFill>
                  <a:schemeClr val="tx1"/>
                </a:solidFill>
              </a:rPr>
              <a:t>“cadena-del-comentario”</a:t>
            </a:r>
            <a:r>
              <a:rPr lang="es-ES" dirty="0">
                <a:solidFill>
                  <a:schemeClr val="tx1"/>
                </a:solidFill>
              </a:rPr>
              <a:t>, Como se ilustra estos logs son visibles con el comando </a:t>
            </a:r>
            <a:r>
              <a:rPr lang="es-ES" b="1" dirty="0">
                <a:solidFill>
                  <a:schemeClr val="tx1"/>
                </a:solidFill>
              </a:rPr>
              <a:t>show </a:t>
            </a:r>
            <a:r>
              <a:rPr lang="es-ES" b="1" dirty="0" err="1">
                <a:solidFill>
                  <a:schemeClr val="tx1"/>
                </a:solidFill>
              </a:rPr>
              <a:t>system</a:t>
            </a:r>
            <a:r>
              <a:rPr lang="es-ES" b="1" dirty="0">
                <a:solidFill>
                  <a:schemeClr val="tx1"/>
                </a:solidFill>
              </a:rPr>
              <a:t> </a:t>
            </a:r>
            <a:r>
              <a:rPr lang="es-ES" b="1" dirty="0" err="1">
                <a:solidFill>
                  <a:schemeClr val="tx1"/>
                </a:solidFill>
              </a:rPr>
              <a:t>commit</a:t>
            </a:r>
            <a:r>
              <a:rPr lang="es-ES" dirty="0">
                <a:solidFill>
                  <a:schemeClr val="tx1"/>
                </a:solidFill>
              </a:rPr>
              <a:t> </a:t>
            </a:r>
            <a:endParaRPr lang="en-US"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DF3F0282-E37A-47A3-88B6-A2F083C631E2}"/>
              </a:ext>
            </a:extLst>
          </p:cNvPr>
          <p:cNvPicPr>
            <a:picLocks noChangeAspect="1"/>
          </p:cNvPicPr>
          <p:nvPr/>
        </p:nvPicPr>
        <p:blipFill>
          <a:blip r:embed="rId2"/>
          <a:stretch>
            <a:fillRect/>
          </a:stretch>
        </p:blipFill>
        <p:spPr>
          <a:xfrm>
            <a:off x="1782597" y="3024072"/>
            <a:ext cx="8626805" cy="3021128"/>
          </a:xfrm>
          <a:prstGeom prst="rect">
            <a:avLst/>
          </a:prstGeom>
        </p:spPr>
      </p:pic>
    </p:spTree>
    <p:extLst>
      <p:ext uri="{BB962C8B-B14F-4D97-AF65-F5344CB8AC3E}">
        <p14:creationId xmlns:p14="http://schemas.microsoft.com/office/powerpoint/2010/main" val="3079105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2583480"/>
          </a:xfrm>
        </p:spPr>
        <p:txBody>
          <a:bodyPr>
            <a:normAutofit/>
          </a:bodyPr>
          <a:lstStyle/>
          <a:p>
            <a:r>
              <a:rPr lang="es-GT" u="sng" dirty="0" err="1">
                <a:solidFill>
                  <a:schemeClr val="tx1"/>
                </a:solidFill>
              </a:rPr>
              <a:t>commit</a:t>
            </a:r>
            <a:r>
              <a:rPr lang="es-GT" u="sng" dirty="0">
                <a:solidFill>
                  <a:schemeClr val="tx1"/>
                </a:solidFill>
              </a:rPr>
              <a:t> and-</a:t>
            </a:r>
            <a:r>
              <a:rPr lang="es-GT" u="sng" dirty="0" err="1">
                <a:solidFill>
                  <a:schemeClr val="tx1"/>
                </a:solidFill>
              </a:rPr>
              <a:t>quit</a:t>
            </a:r>
            <a:endParaRPr lang="es-GT" u="sng" dirty="0">
              <a:solidFill>
                <a:schemeClr val="tx1"/>
              </a:solidFill>
            </a:endParaRPr>
          </a:p>
          <a:p>
            <a:pPr lvl="1"/>
            <a:r>
              <a:rPr lang="es-ES" dirty="0"/>
              <a:t>Puede agregar la opción </a:t>
            </a:r>
            <a:r>
              <a:rPr lang="es-ES" b="1" dirty="0"/>
              <a:t>and-</a:t>
            </a:r>
            <a:r>
              <a:rPr lang="es-ES" b="1" dirty="0" err="1"/>
              <a:t>quit</a:t>
            </a:r>
            <a:r>
              <a:rPr lang="es-ES" b="1" dirty="0"/>
              <a:t> </a:t>
            </a:r>
            <a:r>
              <a:rPr lang="es-ES" dirty="0"/>
              <a:t>al comando </a:t>
            </a:r>
            <a:r>
              <a:rPr lang="es-ES" b="1" dirty="0" err="1"/>
              <a:t>commit</a:t>
            </a:r>
            <a:r>
              <a:rPr lang="es-ES" dirty="0"/>
              <a:t> para activar sus cambios y salir del modo de configuración en un solo paso.</a:t>
            </a:r>
            <a:endParaRPr lang="en-US" b="1" dirty="0">
              <a:solidFill>
                <a:schemeClr val="tx1"/>
              </a:solidFill>
            </a:endParaRP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C8AA6CD-05AB-4EA4-84FF-D5B5E391B81B}"/>
              </a:ext>
            </a:extLst>
          </p:cNvPr>
          <p:cNvPicPr>
            <a:picLocks noChangeAspect="1"/>
          </p:cNvPicPr>
          <p:nvPr/>
        </p:nvPicPr>
        <p:blipFill>
          <a:blip r:embed="rId2"/>
          <a:stretch>
            <a:fillRect/>
          </a:stretch>
        </p:blipFill>
        <p:spPr>
          <a:xfrm>
            <a:off x="3301909" y="3067496"/>
            <a:ext cx="5588181" cy="2424284"/>
          </a:xfrm>
          <a:prstGeom prst="rect">
            <a:avLst/>
          </a:prstGeom>
        </p:spPr>
      </p:pic>
    </p:spTree>
    <p:extLst>
      <p:ext uri="{BB962C8B-B14F-4D97-AF65-F5344CB8AC3E}">
        <p14:creationId xmlns:p14="http://schemas.microsoft.com/office/powerpoint/2010/main" val="3175962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Comparando la diferencia en dos archivos de configuración</a:t>
            </a:r>
          </a:p>
          <a:p>
            <a:pPr lvl="1"/>
            <a:r>
              <a:rPr lang="es-GT" dirty="0"/>
              <a:t>Utilice el comando compare para comparar dos diferentes archivos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95FE4B0D-DD4D-4AF7-8413-E52FC72D7C31}"/>
              </a:ext>
            </a:extLst>
          </p:cNvPr>
          <p:cNvPicPr>
            <a:picLocks noChangeAspect="1"/>
          </p:cNvPicPr>
          <p:nvPr/>
        </p:nvPicPr>
        <p:blipFill>
          <a:blip r:embed="rId2"/>
          <a:stretch>
            <a:fillRect/>
          </a:stretch>
        </p:blipFill>
        <p:spPr>
          <a:xfrm>
            <a:off x="683323" y="3337056"/>
            <a:ext cx="11055313" cy="968243"/>
          </a:xfrm>
          <a:prstGeom prst="rect">
            <a:avLst/>
          </a:prstGeom>
        </p:spPr>
      </p:pic>
    </p:spTree>
    <p:extLst>
      <p:ext uri="{BB962C8B-B14F-4D97-AF65-F5344CB8AC3E}">
        <p14:creationId xmlns:p14="http://schemas.microsoft.com/office/powerpoint/2010/main" val="25335316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Candidata</a:t>
            </a:r>
          </a:p>
          <a:p>
            <a:pPr lvl="1"/>
            <a:r>
              <a:rPr lang="es-GT" dirty="0"/>
              <a:t>Utilice el comando </a:t>
            </a:r>
            <a:r>
              <a:rPr lang="es-GT" b="1" dirty="0"/>
              <a:t>show | compare</a:t>
            </a:r>
            <a:r>
              <a:rPr lang="es-GT" dirty="0"/>
              <a:t> para desplegar la diferencia entre la configuración </a:t>
            </a:r>
            <a:r>
              <a:rPr lang="es-GT" b="1" dirty="0"/>
              <a:t>candidata</a:t>
            </a:r>
            <a:r>
              <a:rPr lang="es-GT" dirty="0"/>
              <a:t> y la configuración </a:t>
            </a:r>
            <a:r>
              <a:rPr lang="es-GT" b="1" dirty="0"/>
              <a:t>activa</a:t>
            </a:r>
            <a:r>
              <a:rPr lang="es-GT" dirty="0"/>
              <a:t>, también conocida como </a:t>
            </a:r>
            <a:r>
              <a:rPr lang="es-GT" b="1" dirty="0" err="1"/>
              <a:t>rollback</a:t>
            </a:r>
            <a:r>
              <a:rPr lang="es-GT" b="1" dirty="0"/>
              <a:t> 0</a:t>
            </a:r>
            <a:r>
              <a:rPr lang="es-GT" dirty="0"/>
              <a:t>.</a:t>
            </a:r>
          </a:p>
          <a:p>
            <a:pPr lvl="1"/>
            <a:r>
              <a:rPr lang="es-GT" dirty="0"/>
              <a:t>La comparación de configuraciones es tipo </a:t>
            </a:r>
            <a:r>
              <a:rPr lang="es-GT" b="1" dirty="0" err="1"/>
              <a:t>patch-like</a:t>
            </a:r>
            <a:r>
              <a:rPr lang="es-GT" dirty="0"/>
              <a:t> y sensitiva al contesto. Entonces, en lugar de mostrar la configuración completa, solo muestra los únicamente los cambios</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2BF60569-3621-476D-B6EC-711F8E72569E}"/>
              </a:ext>
            </a:extLst>
          </p:cNvPr>
          <p:cNvPicPr>
            <a:picLocks noChangeAspect="1"/>
          </p:cNvPicPr>
          <p:nvPr/>
        </p:nvPicPr>
        <p:blipFill>
          <a:blip r:embed="rId2"/>
          <a:stretch>
            <a:fillRect/>
          </a:stretch>
        </p:blipFill>
        <p:spPr>
          <a:xfrm>
            <a:off x="4814708" y="4044628"/>
            <a:ext cx="2562583" cy="2305372"/>
          </a:xfrm>
          <a:prstGeom prst="rect">
            <a:avLst/>
          </a:prstGeom>
        </p:spPr>
      </p:pic>
    </p:spTree>
    <p:extLst>
      <p:ext uri="{BB962C8B-B14F-4D97-AF65-F5344CB8AC3E}">
        <p14:creationId xmlns:p14="http://schemas.microsoft.com/office/powerpoint/2010/main" val="1645973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a:t>El sistema operativo Junos</a:t>
            </a:r>
          </a:p>
          <a:p>
            <a:pPr lvl="1"/>
            <a:r>
              <a:rPr lang="es-ES"/>
              <a:t>Cuando falla un solo proceso, no necesariamente falla todo el sistema</a:t>
            </a:r>
          </a:p>
          <a:p>
            <a:pPr lvl="1"/>
            <a:r>
              <a:rPr lang="es-ES"/>
              <a:t>Nuevas funcionalidades pueden ser añadidas con menos probabilidad de romper ninguna funcionalidad existente.</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4" name="Content Placeholder 13">
            <a:extLst>
              <a:ext uri="{FF2B5EF4-FFF2-40B4-BE49-F238E27FC236}">
                <a16:creationId xmlns:a16="http://schemas.microsoft.com/office/drawing/2014/main" id="{AA48F158-B628-428D-AB67-8A2BBAEB899D}"/>
              </a:ext>
            </a:extLst>
          </p:cNvPr>
          <p:cNvPicPr>
            <a:picLocks noGrp="1" noChangeAspect="1"/>
          </p:cNvPicPr>
          <p:nvPr>
            <p:ph sz="half" idx="13"/>
          </p:nvPr>
        </p:nvPicPr>
        <p:blipFill rotWithShape="1">
          <a:blip r:embed="rId2"/>
          <a:srcRect l="19332" t="4222" r="11497" b="12483"/>
          <a:stretch/>
        </p:blipFill>
        <p:spPr>
          <a:xfrm>
            <a:off x="6369840" y="1504637"/>
            <a:ext cx="5446805" cy="3848726"/>
          </a:xfrm>
          <a:prstGeom prst="rect">
            <a:avLst/>
          </a:prstGeom>
        </p:spPr>
      </p:pic>
    </p:spTree>
    <p:extLst>
      <p:ext uri="{BB962C8B-B14F-4D97-AF65-F5344CB8AC3E}">
        <p14:creationId xmlns:p14="http://schemas.microsoft.com/office/powerpoint/2010/main" val="21636104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Configuración Activa y configuraciones </a:t>
            </a:r>
            <a:r>
              <a:rPr lang="es-GT" dirty="0" err="1"/>
              <a:t>historicas</a:t>
            </a:r>
            <a:endParaRPr lang="en-US" dirty="0"/>
          </a:p>
          <a:p>
            <a:pPr lvl="1"/>
            <a:r>
              <a:rPr lang="es-ES" sz="2200" dirty="0"/>
              <a:t>Utilice el comando </a:t>
            </a:r>
            <a:r>
              <a:rPr lang="es-ES" sz="2200" b="1" dirty="0"/>
              <a:t>“show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dirty="0"/>
              <a:t>”</a:t>
            </a:r>
            <a:r>
              <a:rPr lang="es-ES" sz="2200" dirty="0"/>
              <a:t> del modo </a:t>
            </a:r>
            <a:r>
              <a:rPr lang="es-ES" sz="2200" dirty="0">
                <a:highlight>
                  <a:srgbClr val="FFFF00"/>
                </a:highlight>
              </a:rPr>
              <a:t>operativo</a:t>
            </a:r>
            <a:r>
              <a:rPr lang="es-ES" sz="2200" dirty="0"/>
              <a:t> para ver las diferencias entre la configuración activa y las configuraciones de </a:t>
            </a:r>
            <a:r>
              <a:rPr lang="es-ES" sz="2200" dirty="0" err="1"/>
              <a:t>rollback</a:t>
            </a:r>
            <a:r>
              <a:rPr lang="es-ES" sz="2200" dirty="0"/>
              <a:t>.</a:t>
            </a:r>
          </a:p>
          <a:p>
            <a:pPr lvl="1"/>
            <a:r>
              <a:rPr lang="es-ES" sz="2200" dirty="0"/>
              <a:t>Junos OS puede almacenar hasta 49 configuraciones de </a:t>
            </a:r>
            <a:r>
              <a:rPr lang="es-ES" sz="2200" b="1" dirty="0" err="1"/>
              <a:t>rollback</a:t>
            </a:r>
            <a:r>
              <a:rPr lang="es-ES" sz="2200" dirty="0"/>
              <a:t> adicionales además de la </a:t>
            </a:r>
            <a:r>
              <a:rPr lang="es-ES" sz="2200" b="1" dirty="0" err="1"/>
              <a:t>rollback</a:t>
            </a:r>
            <a:r>
              <a:rPr lang="es-ES" sz="2200" dirty="0"/>
              <a:t> 0, que es la configuración activa. </a:t>
            </a:r>
          </a:p>
          <a:p>
            <a:pPr lvl="1"/>
            <a:r>
              <a:rPr lang="es-ES" sz="2200" dirty="0"/>
              <a:t>Use el comando </a:t>
            </a:r>
            <a:r>
              <a:rPr lang="es-ES" sz="2200" b="1" dirty="0"/>
              <a:t>“show </a:t>
            </a:r>
            <a:r>
              <a:rPr lang="es-ES" sz="2200" b="1" dirty="0" err="1"/>
              <a:t>configuration</a:t>
            </a:r>
            <a:r>
              <a:rPr lang="es-ES" sz="2200" b="1" dirty="0"/>
              <a:t> | compare </a:t>
            </a:r>
            <a:r>
              <a:rPr lang="es-ES" sz="2200" b="1" u="sng" dirty="0" err="1"/>
              <a:t>filename</a:t>
            </a:r>
            <a:r>
              <a:rPr lang="es-ES" sz="2200" b="1" dirty="0"/>
              <a:t>"</a:t>
            </a:r>
            <a:r>
              <a:rPr lang="es-ES" sz="2200" dirty="0"/>
              <a:t> para comparar la configuración activa con un archivo arbitrario. </a:t>
            </a:r>
          </a:p>
          <a:p>
            <a:pPr lvl="1"/>
            <a:r>
              <a:rPr lang="es-ES" sz="2200" dirty="0"/>
              <a:t>Utilice los comandos "</a:t>
            </a:r>
            <a:r>
              <a:rPr lang="es-ES" sz="2200" b="1" dirty="0"/>
              <a:t> show </a:t>
            </a:r>
            <a:r>
              <a:rPr lang="es-ES" sz="2200" b="1" dirty="0" err="1"/>
              <a:t>configuration</a:t>
            </a:r>
            <a:r>
              <a:rPr lang="es-ES" sz="2200" b="1" dirty="0"/>
              <a:t> | compare </a:t>
            </a:r>
            <a:r>
              <a:rPr lang="es-ES" sz="2200" b="1" dirty="0" err="1"/>
              <a:t>rollback</a:t>
            </a:r>
            <a:r>
              <a:rPr lang="es-ES" sz="2200" b="1" dirty="0"/>
              <a:t> </a:t>
            </a:r>
            <a:r>
              <a:rPr lang="es-ES" sz="2200" b="1" u="sng" dirty="0" err="1"/>
              <a:t>number</a:t>
            </a:r>
            <a:r>
              <a:rPr lang="es-ES" sz="2200" b="1" u="sng" dirty="0"/>
              <a:t> </a:t>
            </a:r>
            <a:r>
              <a:rPr lang="es-ES" sz="2200" dirty="0"/>
              <a:t>" y "</a:t>
            </a:r>
            <a:r>
              <a:rPr lang="es-ES" sz="2200" b="1" dirty="0"/>
              <a:t> show </a:t>
            </a:r>
            <a:r>
              <a:rPr lang="es-ES" sz="2200" b="1" dirty="0" err="1"/>
              <a:t>configuration</a:t>
            </a:r>
            <a:r>
              <a:rPr lang="es-ES" sz="2200" b="1" dirty="0"/>
              <a:t> | compare </a:t>
            </a:r>
            <a:r>
              <a:rPr lang="es-ES" sz="2200" b="1" u="sng" dirty="0" err="1"/>
              <a:t>filename</a:t>
            </a:r>
            <a:r>
              <a:rPr lang="es-ES" sz="2200" b="1" u="sng" dirty="0"/>
              <a:t> </a:t>
            </a:r>
            <a:r>
              <a:rPr lang="es-ES" sz="2200" dirty="0"/>
              <a:t>" en el modo de </a:t>
            </a:r>
            <a:r>
              <a:rPr lang="es-ES" sz="2200" dirty="0">
                <a:highlight>
                  <a:srgbClr val="FFFF00"/>
                </a:highlight>
              </a:rPr>
              <a:t>configuración</a:t>
            </a:r>
            <a:r>
              <a:rPr lang="es-ES" sz="2200" dirty="0"/>
              <a:t> para comparar la configuración candidata con configuraciones de reversión y archivos arbitrarios, respectivamente.</a:t>
            </a:r>
            <a:endParaRPr lang="es-GT" sz="2200"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9" name="Picture 8">
            <a:extLst>
              <a:ext uri="{FF2B5EF4-FFF2-40B4-BE49-F238E27FC236}">
                <a16:creationId xmlns:a16="http://schemas.microsoft.com/office/drawing/2014/main" id="{7F3CB0BB-C196-4C43-BB78-D0060C0AD3CB}"/>
              </a:ext>
            </a:extLst>
          </p:cNvPr>
          <p:cNvPicPr>
            <a:picLocks noChangeAspect="1"/>
          </p:cNvPicPr>
          <p:nvPr/>
        </p:nvPicPr>
        <p:blipFill>
          <a:blip r:embed="rId2"/>
          <a:stretch>
            <a:fillRect/>
          </a:stretch>
        </p:blipFill>
        <p:spPr>
          <a:xfrm>
            <a:off x="2577841" y="5197142"/>
            <a:ext cx="7428398" cy="1040831"/>
          </a:xfrm>
          <a:prstGeom prst="rect">
            <a:avLst/>
          </a:prstGeom>
        </p:spPr>
      </p:pic>
    </p:spTree>
    <p:extLst>
      <p:ext uri="{BB962C8B-B14F-4D97-AF65-F5344CB8AC3E}">
        <p14:creationId xmlns:p14="http://schemas.microsoft.com/office/powerpoint/2010/main" val="26596552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Comparar archivos arbitrarios</a:t>
            </a:r>
          </a:p>
          <a:p>
            <a:pPr lvl="1"/>
            <a:r>
              <a:rPr lang="es-GT" dirty="0" err="1"/>
              <a:t>Utilize</a:t>
            </a:r>
            <a:r>
              <a:rPr lang="es-GT" dirty="0"/>
              <a:t> el comando en modo operacional </a:t>
            </a:r>
            <a:r>
              <a:rPr lang="es-GT" b="1" dirty="0"/>
              <a:t>file compare file</a:t>
            </a:r>
            <a:r>
              <a:rPr lang="es-GT" dirty="0"/>
              <a:t> para ver las diferencias entre dos archivos de texto, incluyendo archivos de log.</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52B9D5E5-97B8-4116-A271-C27E053F91ED}"/>
              </a:ext>
            </a:extLst>
          </p:cNvPr>
          <p:cNvPicPr>
            <a:picLocks noChangeAspect="1"/>
          </p:cNvPicPr>
          <p:nvPr/>
        </p:nvPicPr>
        <p:blipFill>
          <a:blip r:embed="rId3"/>
          <a:stretch>
            <a:fillRect/>
          </a:stretch>
        </p:blipFill>
        <p:spPr>
          <a:xfrm>
            <a:off x="2375611" y="2641909"/>
            <a:ext cx="7120277" cy="2577791"/>
          </a:xfrm>
          <a:prstGeom prst="rect">
            <a:avLst/>
          </a:prstGeom>
        </p:spPr>
      </p:pic>
      <p:sp>
        <p:nvSpPr>
          <p:cNvPr id="7" name="TextBox 6">
            <a:extLst>
              <a:ext uri="{FF2B5EF4-FFF2-40B4-BE49-F238E27FC236}">
                <a16:creationId xmlns:a16="http://schemas.microsoft.com/office/drawing/2014/main" id="{ED7E3AAC-6827-4314-BBFA-7E3A8304DB63}"/>
              </a:ext>
            </a:extLst>
          </p:cNvPr>
          <p:cNvSpPr txBox="1"/>
          <p:nvPr/>
        </p:nvSpPr>
        <p:spPr>
          <a:xfrm>
            <a:off x="2668856" y="5643322"/>
            <a:ext cx="6854288"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GT" dirty="0"/>
              <a:t>La salida del comando es con el mismo formato </a:t>
            </a:r>
            <a:r>
              <a:rPr lang="es-GT" dirty="0" err="1"/>
              <a:t>patch-like</a:t>
            </a:r>
            <a:r>
              <a:rPr lang="es-GT" dirty="0"/>
              <a:t> como en el comando </a:t>
            </a:r>
            <a:r>
              <a:rPr lang="es-GT" b="1" dirty="0"/>
              <a:t>show | compare</a:t>
            </a:r>
            <a:r>
              <a:rPr lang="es-GT" dirty="0"/>
              <a:t>.</a:t>
            </a:r>
            <a:endParaRPr lang="en-US" dirty="0"/>
          </a:p>
        </p:txBody>
      </p:sp>
    </p:spTree>
    <p:extLst>
      <p:ext uri="{BB962C8B-B14F-4D97-AF65-F5344CB8AC3E}">
        <p14:creationId xmlns:p14="http://schemas.microsoft.com/office/powerpoint/2010/main" val="12809688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Restaurando</a:t>
            </a:r>
            <a:r>
              <a:rPr lang="en-US" dirty="0"/>
              <a:t> la </a:t>
            </a:r>
            <a:r>
              <a:rPr lang="en-US" dirty="0" err="1"/>
              <a:t>configuracion</a:t>
            </a:r>
            <a:r>
              <a:rPr lang="en-US" dirty="0"/>
              <a:t> previa</a:t>
            </a:r>
          </a:p>
          <a:p>
            <a:pPr lvl="1"/>
            <a:r>
              <a:rPr lang="es-GT" dirty="0"/>
              <a:t>Utilice el comando </a:t>
            </a:r>
            <a:r>
              <a:rPr lang="es-GT" b="1" dirty="0" err="1"/>
              <a:t>rollback</a:t>
            </a:r>
            <a:r>
              <a:rPr lang="es-GT" b="1" dirty="0"/>
              <a:t> </a:t>
            </a:r>
            <a:r>
              <a:rPr lang="es-GT" b="1" u="sng" dirty="0" err="1"/>
              <a:t>version</a:t>
            </a:r>
            <a:r>
              <a:rPr lang="es-GT" b="1" dirty="0"/>
              <a:t> </a:t>
            </a:r>
            <a:r>
              <a:rPr lang="es-GT" dirty="0"/>
              <a:t>para regresar a una </a:t>
            </a:r>
            <a:r>
              <a:rPr lang="es-GT" dirty="0" err="1"/>
              <a:t>version</a:t>
            </a:r>
            <a:r>
              <a:rPr lang="es-GT" dirty="0"/>
              <a:t> anterior a la ultima configuración confirmada</a:t>
            </a:r>
          </a:p>
          <a:p>
            <a:pPr lvl="2"/>
            <a:r>
              <a:rPr lang="es-GT" b="1" dirty="0" err="1"/>
              <a:t>rollback</a:t>
            </a:r>
            <a:r>
              <a:rPr lang="es-GT" dirty="0"/>
              <a:t> (o </a:t>
            </a:r>
            <a:r>
              <a:rPr lang="es-GT" b="1" dirty="0" err="1"/>
              <a:t>rollback</a:t>
            </a:r>
            <a:r>
              <a:rPr lang="es-GT" b="1" dirty="0"/>
              <a:t> 0</a:t>
            </a:r>
            <a:r>
              <a:rPr lang="es-GT" dirty="0"/>
              <a:t>) reinicia la configuración candidata a la configuración activa actual</a:t>
            </a:r>
          </a:p>
          <a:p>
            <a:pPr lvl="2"/>
            <a:r>
              <a:rPr lang="es-GT" b="1" dirty="0" err="1"/>
              <a:t>rollback</a:t>
            </a:r>
            <a:r>
              <a:rPr lang="es-GT" b="1" dirty="0"/>
              <a:t> 1 </a:t>
            </a:r>
            <a:r>
              <a:rPr lang="es-GT" dirty="0"/>
              <a:t>carga la configuración activa previa</a:t>
            </a:r>
          </a:p>
          <a:p>
            <a:pPr lvl="2"/>
            <a:r>
              <a:rPr lang="es-GT" b="1" dirty="0" err="1"/>
              <a:t>rollback</a:t>
            </a:r>
            <a:r>
              <a:rPr lang="es-GT" b="1" dirty="0"/>
              <a:t> n</a:t>
            </a:r>
            <a:r>
              <a:rPr lang="es-GT" dirty="0"/>
              <a:t> carga la configuración activa según versión indicada</a:t>
            </a:r>
          </a:p>
          <a:p>
            <a:pPr lvl="2"/>
            <a:r>
              <a:rPr lang="es-GT" b="1" dirty="0" err="1"/>
              <a:t>rollback</a:t>
            </a:r>
            <a:r>
              <a:rPr lang="es-GT" b="1" dirty="0"/>
              <a:t> 49 </a:t>
            </a:r>
            <a:r>
              <a:rPr lang="es-GT" dirty="0"/>
              <a:t>carga la configuración confirmada más antigua.</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A9B1F4E8-3A66-431D-93BE-0B8DD21B6AF7}"/>
              </a:ext>
            </a:extLst>
          </p:cNvPr>
          <p:cNvPicPr>
            <a:picLocks noChangeAspect="1"/>
          </p:cNvPicPr>
          <p:nvPr/>
        </p:nvPicPr>
        <p:blipFill>
          <a:blip r:embed="rId3"/>
          <a:stretch>
            <a:fillRect/>
          </a:stretch>
        </p:blipFill>
        <p:spPr>
          <a:xfrm>
            <a:off x="3113646" y="4280377"/>
            <a:ext cx="5964707" cy="1784226"/>
          </a:xfrm>
          <a:prstGeom prst="rect">
            <a:avLst/>
          </a:prstGeom>
        </p:spPr>
      </p:pic>
    </p:spTree>
    <p:extLst>
      <p:ext uri="{BB962C8B-B14F-4D97-AF65-F5344CB8AC3E}">
        <p14:creationId xmlns:p14="http://schemas.microsoft.com/office/powerpoint/2010/main" val="22707769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Respaldando los Cambios de Configuración</a:t>
            </a:r>
            <a:endParaRPr lang="en-US" dirty="0"/>
          </a:p>
          <a:p>
            <a:pPr lvl="1"/>
            <a:r>
              <a:rPr lang="en-US" dirty="0" err="1"/>
              <a:t>Reconfigurando</a:t>
            </a:r>
            <a:r>
              <a:rPr lang="en-US" dirty="0"/>
              <a:t> </a:t>
            </a:r>
            <a:r>
              <a:rPr lang="en-US" dirty="0" err="1"/>
              <a:t>el</a:t>
            </a:r>
            <a:r>
              <a:rPr lang="en-US" dirty="0"/>
              <a:t> valor por </a:t>
            </a:r>
            <a:r>
              <a:rPr lang="en-US" dirty="0" err="1"/>
              <a:t>defecto</a:t>
            </a:r>
            <a:r>
              <a:rPr lang="en-US" dirty="0"/>
              <a:t> para </a:t>
            </a:r>
            <a:r>
              <a:rPr lang="en-US" dirty="0" err="1"/>
              <a:t>incrementar</a:t>
            </a:r>
            <a:r>
              <a:rPr lang="en-US" dirty="0"/>
              <a:t> </a:t>
            </a:r>
            <a:r>
              <a:rPr lang="en-US" dirty="0" err="1"/>
              <a:t>el</a:t>
            </a:r>
            <a:r>
              <a:rPr lang="en-US" dirty="0"/>
              <a:t> </a:t>
            </a:r>
            <a:r>
              <a:rPr lang="en-US" dirty="0" err="1"/>
              <a:t>numero</a:t>
            </a:r>
            <a:r>
              <a:rPr lang="en-US" dirty="0"/>
              <a:t> de rollbacks.</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E8770CDE-4AB7-4CC3-9B01-C8E1FD695776}"/>
              </a:ext>
            </a:extLst>
          </p:cNvPr>
          <p:cNvPicPr>
            <a:picLocks noChangeAspect="1"/>
          </p:cNvPicPr>
          <p:nvPr/>
        </p:nvPicPr>
        <p:blipFill>
          <a:blip r:embed="rId3"/>
          <a:stretch>
            <a:fillRect/>
          </a:stretch>
        </p:blipFill>
        <p:spPr>
          <a:xfrm>
            <a:off x="2618909" y="2412850"/>
            <a:ext cx="6954182" cy="2832249"/>
          </a:xfrm>
          <a:prstGeom prst="rect">
            <a:avLst/>
          </a:prstGeom>
        </p:spPr>
      </p:pic>
      <p:sp>
        <p:nvSpPr>
          <p:cNvPr id="8" name="TextBox 7">
            <a:extLst>
              <a:ext uri="{FF2B5EF4-FFF2-40B4-BE49-F238E27FC236}">
                <a16:creationId xmlns:a16="http://schemas.microsoft.com/office/drawing/2014/main" id="{C4EA6085-EAA0-4D79-9B50-37B152E7C0AD}"/>
              </a:ext>
            </a:extLst>
          </p:cNvPr>
          <p:cNvSpPr txBox="1"/>
          <p:nvPr/>
        </p:nvSpPr>
        <p:spPr>
          <a:xfrm>
            <a:off x="1334428" y="5602938"/>
            <a:ext cx="9523143"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dirty="0"/>
              <a:t>Importante: ¡No olvides confirmar los cambios! El comando de </a:t>
            </a:r>
            <a:r>
              <a:rPr lang="es-ES" dirty="0" err="1"/>
              <a:t>rollback</a:t>
            </a:r>
            <a:r>
              <a:rPr lang="es-ES" dirty="0"/>
              <a:t>  modifica solo la configuración candidata. Para activar los cambios cargados a través de la operación de </a:t>
            </a:r>
            <a:r>
              <a:rPr lang="es-ES" dirty="0" err="1"/>
              <a:t>rollback</a:t>
            </a:r>
            <a:r>
              <a:rPr lang="es-ES" dirty="0"/>
              <a:t>, emita el comando de </a:t>
            </a:r>
            <a:r>
              <a:rPr lang="es-ES" dirty="0" err="1"/>
              <a:t>commit</a:t>
            </a:r>
            <a:r>
              <a:rPr lang="es-ES" dirty="0"/>
              <a:t>.</a:t>
            </a:r>
            <a:endParaRPr lang="en-US" dirty="0"/>
          </a:p>
        </p:txBody>
      </p:sp>
    </p:spTree>
    <p:extLst>
      <p:ext uri="{BB962C8B-B14F-4D97-AF65-F5344CB8AC3E}">
        <p14:creationId xmlns:p14="http://schemas.microsoft.com/office/powerpoint/2010/main" val="3962210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err="1"/>
              <a:t>Revision</a:t>
            </a:r>
            <a:r>
              <a:rPr lang="es-GT" dirty="0"/>
              <a:t>: La vida de un archivo de configuración</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4769307B-8E8A-48B0-9FA0-5EEB5558D46E}"/>
              </a:ext>
            </a:extLst>
          </p:cNvPr>
          <p:cNvPicPr>
            <a:picLocks noChangeAspect="1"/>
          </p:cNvPicPr>
          <p:nvPr/>
        </p:nvPicPr>
        <p:blipFill>
          <a:blip r:embed="rId3"/>
          <a:stretch>
            <a:fillRect/>
          </a:stretch>
        </p:blipFill>
        <p:spPr>
          <a:xfrm>
            <a:off x="2899393" y="1743177"/>
            <a:ext cx="6393214" cy="4834189"/>
          </a:xfrm>
          <a:prstGeom prst="rect">
            <a:avLst/>
          </a:prstGeom>
        </p:spPr>
      </p:pic>
    </p:spTree>
    <p:extLst>
      <p:ext uri="{BB962C8B-B14F-4D97-AF65-F5344CB8AC3E}">
        <p14:creationId xmlns:p14="http://schemas.microsoft.com/office/powerpoint/2010/main" val="33571611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Guardando los Archivos de Configuración</a:t>
            </a:r>
          </a:p>
          <a:p>
            <a:pPr lvl="1"/>
            <a:r>
              <a:rPr lang="es-GT" dirty="0" err="1"/>
              <a:t>Utilize</a:t>
            </a:r>
            <a:r>
              <a:rPr lang="es-GT" dirty="0"/>
              <a:t> el comando sabe para grabar la configuración actual. El comando:</a:t>
            </a:r>
          </a:p>
          <a:p>
            <a:pPr lvl="2"/>
            <a:r>
              <a:rPr lang="es-GT" dirty="0"/>
              <a:t>Graba únicamente de la jerarquía actual hacia abajo</a:t>
            </a:r>
          </a:p>
          <a:p>
            <a:pPr lvl="2"/>
            <a:r>
              <a:rPr lang="es-GT" dirty="0"/>
              <a:t>Por defecto, graba en el directorio de trabajo del usuario</a:t>
            </a:r>
          </a:p>
          <a:p>
            <a:pPr lvl="3"/>
            <a:r>
              <a:rPr lang="es-GT" dirty="0"/>
              <a:t>Por ejemplo: /</a:t>
            </a:r>
            <a:r>
              <a:rPr lang="es-GT" dirty="0" err="1"/>
              <a:t>var</a:t>
            </a:r>
            <a:r>
              <a:rPr lang="es-GT" dirty="0"/>
              <a:t>/home/</a:t>
            </a:r>
            <a:r>
              <a:rPr lang="es-GT" dirty="0" err="1"/>
              <a:t>lab</a:t>
            </a:r>
            <a:r>
              <a:rPr lang="es-GT" dirty="0"/>
              <a:t>/</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0BEF8387-7D47-4FAC-9DD3-7A2783EA7843}"/>
              </a:ext>
            </a:extLst>
          </p:cNvPr>
          <p:cNvPicPr>
            <a:picLocks noChangeAspect="1"/>
          </p:cNvPicPr>
          <p:nvPr/>
        </p:nvPicPr>
        <p:blipFill>
          <a:blip r:embed="rId3"/>
          <a:stretch>
            <a:fillRect/>
          </a:stretch>
        </p:blipFill>
        <p:spPr>
          <a:xfrm>
            <a:off x="2085975" y="4224278"/>
            <a:ext cx="8422586" cy="1751425"/>
          </a:xfrm>
          <a:prstGeom prst="rect">
            <a:avLst/>
          </a:prstGeom>
        </p:spPr>
      </p:pic>
    </p:spTree>
    <p:extLst>
      <p:ext uri="{BB962C8B-B14F-4D97-AF65-F5344CB8AC3E}">
        <p14:creationId xmlns:p14="http://schemas.microsoft.com/office/powerpoint/2010/main" val="38863823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4025" y="1366839"/>
            <a:ext cx="11283950" cy="2709862"/>
          </a:xfrm>
        </p:spPr>
        <p:txBody>
          <a:bodyPr/>
          <a:lstStyle/>
          <a:p>
            <a:r>
              <a:rPr lang="es-GT" dirty="0"/>
              <a:t>Guardando los Archivos de Configuración</a:t>
            </a:r>
          </a:p>
          <a:p>
            <a:pPr lvl="1"/>
            <a:r>
              <a:rPr lang="es-GT" dirty="0"/>
              <a:t>También puede especificar la ruta completa y el archivo, o una URL (FTP y SCP)</a:t>
            </a:r>
          </a:p>
          <a:p>
            <a:pPr lvl="2"/>
            <a:r>
              <a:rPr lang="es-GT" dirty="0" err="1"/>
              <a:t>filename</a:t>
            </a:r>
            <a:r>
              <a:rPr lang="es-GT" dirty="0"/>
              <a:t> o </a:t>
            </a:r>
            <a:r>
              <a:rPr lang="es-GT" dirty="0" err="1"/>
              <a:t>path</a:t>
            </a:r>
            <a:r>
              <a:rPr lang="es-GT" dirty="0"/>
              <a:t>/</a:t>
            </a:r>
            <a:r>
              <a:rPr lang="es-GT" dirty="0" err="1"/>
              <a:t>filename</a:t>
            </a:r>
            <a:endParaRPr lang="es-GT" dirty="0"/>
          </a:p>
          <a:p>
            <a:pPr lvl="2"/>
            <a:r>
              <a:rPr lang="es-GT" dirty="0">
                <a:hlinkClick r:id="rId3"/>
              </a:rPr>
              <a:t>ftp://user:password@router/path/filename</a:t>
            </a:r>
            <a:r>
              <a:rPr lang="es-GT" dirty="0"/>
              <a:t>: coloca el archivo en una ubicación explícitamente descrita por su URL, </a:t>
            </a:r>
            <a:r>
              <a:rPr lang="es-GT" dirty="0" err="1"/>
              <a:t>utiliznado</a:t>
            </a:r>
            <a:r>
              <a:rPr lang="es-GT" dirty="0"/>
              <a:t> el protocolo FTP. Al sustituir la palabra “</a:t>
            </a:r>
            <a:r>
              <a:rPr lang="es-GT" dirty="0" err="1"/>
              <a:t>prompt</a:t>
            </a:r>
            <a:r>
              <a:rPr lang="es-GT" dirty="0"/>
              <a:t>” por el </a:t>
            </a:r>
            <a:r>
              <a:rPr lang="es-GT" dirty="0" err="1"/>
              <a:t>password</a:t>
            </a:r>
            <a:r>
              <a:rPr lang="es-GT" dirty="0"/>
              <a:t>, causa que el servidor FTP solicite el </a:t>
            </a:r>
            <a:r>
              <a:rPr lang="es-GT" dirty="0" err="1"/>
              <a:t>password</a:t>
            </a:r>
            <a:r>
              <a:rPr lang="es-GT" dirty="0"/>
              <a:t> del usuario</a:t>
            </a:r>
          </a:p>
          <a:p>
            <a:pPr lvl="2"/>
            <a:r>
              <a:rPr lang="es-GT" u="sng" dirty="0">
                <a:solidFill>
                  <a:schemeClr val="accent1"/>
                </a:solidFill>
              </a:rPr>
              <a:t>scp://user@router/path/filename</a:t>
            </a:r>
            <a:r>
              <a:rPr lang="es-GT" dirty="0"/>
              <a:t>: coloca el archivo en un sistema remoto, utilizando el </a:t>
            </a:r>
            <a:r>
              <a:rPr lang="es-GT" dirty="0" err="1"/>
              <a:t>procotocolo</a:t>
            </a:r>
            <a:r>
              <a:rPr lang="es-GT" dirty="0"/>
              <a:t> SSH, el software solicita el </a:t>
            </a:r>
            <a:r>
              <a:rPr lang="es-GT" dirty="0" err="1"/>
              <a:t>password</a:t>
            </a:r>
            <a:r>
              <a:rPr lang="es-GT" dirty="0"/>
              <a:t> del usuario.</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4C1DB2FD-3728-4C8E-838A-8FE34323EE6A}"/>
              </a:ext>
            </a:extLst>
          </p:cNvPr>
          <p:cNvPicPr>
            <a:picLocks noChangeAspect="1"/>
          </p:cNvPicPr>
          <p:nvPr/>
        </p:nvPicPr>
        <p:blipFill>
          <a:blip r:embed="rId4"/>
          <a:stretch>
            <a:fillRect/>
          </a:stretch>
        </p:blipFill>
        <p:spPr>
          <a:xfrm>
            <a:off x="2090562" y="4076701"/>
            <a:ext cx="8010875" cy="2589066"/>
          </a:xfrm>
          <a:prstGeom prst="rect">
            <a:avLst/>
          </a:prstGeom>
        </p:spPr>
      </p:pic>
    </p:spTree>
    <p:extLst>
      <p:ext uri="{BB962C8B-B14F-4D97-AF65-F5344CB8AC3E}">
        <p14:creationId xmlns:p14="http://schemas.microsoft.com/office/powerpoint/2010/main" val="38155743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Cargando Archivos de Configuración</a:t>
            </a:r>
          </a:p>
          <a:p>
            <a:pPr lvl="1"/>
            <a:r>
              <a:rPr lang="es-GT" dirty="0"/>
              <a:t>Utilice el comando </a:t>
            </a:r>
            <a:r>
              <a:rPr lang="es-GT" b="1" dirty="0"/>
              <a:t>load </a:t>
            </a:r>
            <a:r>
              <a:rPr lang="es-GT" dirty="0"/>
              <a:t>para cargar un comando de configuración</a:t>
            </a:r>
          </a:p>
          <a:p>
            <a:pPr lvl="2"/>
            <a:r>
              <a:rPr lang="es-GT" dirty="0"/>
              <a:t>Desde un archivo local</a:t>
            </a:r>
          </a:p>
          <a:p>
            <a:pPr lvl="2"/>
            <a:r>
              <a:rPr lang="es-GT" dirty="0"/>
              <a:t>Desde un archivo en una maquina remota</a:t>
            </a:r>
          </a:p>
          <a:p>
            <a:pPr lvl="2"/>
            <a:r>
              <a:rPr lang="es-GT" dirty="0"/>
              <a:t>Desde el </a:t>
            </a:r>
            <a:r>
              <a:rPr lang="es-GT" dirty="0" err="1"/>
              <a:t>bufer</a:t>
            </a:r>
            <a:r>
              <a:rPr lang="es-GT" dirty="0"/>
              <a:t> de captura de una programa de emulación de terminal.</a:t>
            </a: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E48FC580-C175-4B36-8AEE-B30B78CF90D2}"/>
              </a:ext>
            </a:extLst>
          </p:cNvPr>
          <p:cNvPicPr>
            <a:picLocks noChangeAspect="1"/>
          </p:cNvPicPr>
          <p:nvPr/>
        </p:nvPicPr>
        <p:blipFill>
          <a:blip r:embed="rId3"/>
          <a:stretch>
            <a:fillRect/>
          </a:stretch>
        </p:blipFill>
        <p:spPr>
          <a:xfrm>
            <a:off x="1819275" y="3306917"/>
            <a:ext cx="8861425" cy="3270449"/>
          </a:xfrm>
          <a:prstGeom prst="rect">
            <a:avLst/>
          </a:prstGeom>
        </p:spPr>
      </p:pic>
    </p:spTree>
    <p:extLst>
      <p:ext uri="{BB962C8B-B14F-4D97-AF65-F5344CB8AC3E}">
        <p14:creationId xmlns:p14="http://schemas.microsoft.com/office/powerpoint/2010/main" val="1914956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5085380"/>
          </a:xfrm>
        </p:spPr>
        <p:txBody>
          <a:bodyPr>
            <a:normAutofit fontScale="85000" lnSpcReduction="20000"/>
          </a:bodyPr>
          <a:lstStyle/>
          <a:p>
            <a:r>
              <a:rPr lang="es-GT" b="0" dirty="0">
                <a:solidFill>
                  <a:schemeClr val="tx1"/>
                </a:solidFill>
              </a:rPr>
              <a:t>Argumentos del comando </a:t>
            </a:r>
            <a:r>
              <a:rPr lang="es-GT" dirty="0">
                <a:solidFill>
                  <a:schemeClr val="tx1"/>
                </a:solidFill>
              </a:rPr>
              <a:t>load</a:t>
            </a:r>
          </a:p>
          <a:p>
            <a:pPr lvl="1"/>
            <a:r>
              <a:rPr lang="es-ES" dirty="0" err="1">
                <a:latin typeface="Consolas" panose="020B0609020204030204" pitchFamily="49" charset="0"/>
              </a:rPr>
              <a:t>factory</a:t>
            </a:r>
            <a:r>
              <a:rPr lang="es-ES" dirty="0">
                <a:latin typeface="Consolas" panose="020B0609020204030204" pitchFamily="49" charset="0"/>
              </a:rPr>
              <a:t>-default</a:t>
            </a:r>
            <a:r>
              <a:rPr lang="es-ES" dirty="0"/>
              <a:t>: Reemplaza la configuración actual completa con la configuración predeterminada de fábrica.</a:t>
            </a:r>
          </a:p>
          <a:p>
            <a:pPr lvl="1"/>
            <a:r>
              <a:rPr lang="es-ES" dirty="0" err="1">
                <a:latin typeface="Consolas" panose="020B0609020204030204" pitchFamily="49" charset="0"/>
              </a:rPr>
              <a:t>merge</a:t>
            </a:r>
            <a:r>
              <a:rPr lang="es-ES" dirty="0"/>
              <a:t>: Combina la configuración actual con la configuración que carga.</a:t>
            </a:r>
          </a:p>
          <a:p>
            <a:pPr lvl="1"/>
            <a:r>
              <a:rPr lang="es-ES" dirty="0" err="1">
                <a:latin typeface="Consolas" panose="020B0609020204030204" pitchFamily="49" charset="0"/>
              </a:rPr>
              <a:t>override</a:t>
            </a:r>
            <a:r>
              <a:rPr lang="es-ES" dirty="0"/>
              <a:t>: Sobrescribe completamente la configuración actual con la configuración que carga. Debe realizar operaciones </a:t>
            </a:r>
            <a:r>
              <a:rPr lang="es-ES" i="1" dirty="0" err="1"/>
              <a:t>override</a:t>
            </a:r>
            <a:r>
              <a:rPr lang="es-ES" i="1" dirty="0"/>
              <a:t> </a:t>
            </a:r>
            <a:r>
              <a:rPr lang="es-ES" dirty="0"/>
              <a:t>en la raíz de la jerarquía de configuración.</a:t>
            </a:r>
          </a:p>
          <a:p>
            <a:pPr lvl="1"/>
            <a:r>
              <a:rPr lang="es-ES" b="1" dirty="0" err="1">
                <a:latin typeface="Consolas" panose="020B0609020204030204" pitchFamily="49" charset="0"/>
              </a:rPr>
              <a:t>patch</a:t>
            </a:r>
            <a:r>
              <a:rPr lang="es-ES" dirty="0"/>
              <a:t>: Agrega o elimina variables de la configuración en función del contenido de un archivo de </a:t>
            </a:r>
            <a:r>
              <a:rPr lang="es-ES" i="1" dirty="0"/>
              <a:t>parche</a:t>
            </a:r>
            <a:r>
              <a:rPr lang="es-ES" dirty="0"/>
              <a:t> específico. El archivo de </a:t>
            </a:r>
            <a:r>
              <a:rPr lang="es-ES" i="1" dirty="0"/>
              <a:t>parche </a:t>
            </a:r>
            <a:r>
              <a:rPr lang="es-ES" dirty="0"/>
              <a:t>utilizado en esta operación utiliza el formato de diferencia contextual. El archivo generado a partir de  la operación show | compare | sabe crea dicho archivo.</a:t>
            </a:r>
          </a:p>
          <a:p>
            <a:pPr lvl="1"/>
            <a:r>
              <a:rPr lang="es-ES" b="1" dirty="0" err="1">
                <a:latin typeface="Consolas" panose="020B0609020204030204" pitchFamily="49" charset="0"/>
              </a:rPr>
              <a:t>replace</a:t>
            </a:r>
            <a:r>
              <a:rPr lang="es-ES" dirty="0"/>
              <a:t>: Busca una etiqueta de reemplazo en la configuración que carga. El software reemplaza las declaraciones existentes del mismo nombre con las de la configuración cargada para las </a:t>
            </a:r>
            <a:r>
              <a:rPr lang="es-ES" dirty="0" err="1"/>
              <a:t>lineas</a:t>
            </a:r>
            <a:r>
              <a:rPr lang="es-ES" dirty="0"/>
              <a:t> marcadas con la etiqueta </a:t>
            </a:r>
            <a:r>
              <a:rPr lang="es-ES" b="1" dirty="0" err="1"/>
              <a:t>replace</a:t>
            </a:r>
            <a:r>
              <a:rPr lang="es-ES" dirty="0"/>
              <a:t>.</a:t>
            </a:r>
          </a:p>
          <a:p>
            <a:pPr lvl="1"/>
            <a:r>
              <a:rPr lang="es-ES" b="1" dirty="0">
                <a:latin typeface="Consolas" panose="020B0609020204030204" pitchFamily="49" charset="0"/>
              </a:rPr>
              <a:t>set</a:t>
            </a:r>
            <a:r>
              <a:rPr lang="es-ES" dirty="0"/>
              <a:t>: permite a los usuarios cargar comandos </a:t>
            </a:r>
            <a:r>
              <a:rPr lang="es-ES" b="1" dirty="0"/>
              <a:t>set </a:t>
            </a:r>
            <a:r>
              <a:rPr lang="es-ES" dirty="0"/>
              <a:t>desde la terminal o desde un archivo guardado que consta de sentencias de configuración set.</a:t>
            </a:r>
          </a:p>
          <a:p>
            <a:pPr lvl="1"/>
            <a:r>
              <a:rPr lang="es-ES" b="1" dirty="0" err="1">
                <a:latin typeface="Consolas" panose="020B0609020204030204" pitchFamily="49" charset="0"/>
              </a:rPr>
              <a:t>update</a:t>
            </a:r>
            <a:r>
              <a:rPr lang="es-ES" dirty="0"/>
              <a:t>: actualiza la configuración existente con la configuración que carga. Cuando se utiliza la opción de </a:t>
            </a:r>
            <a:r>
              <a:rPr lang="es-ES" b="1" dirty="0" err="1"/>
              <a:t>update</a:t>
            </a:r>
            <a:r>
              <a:rPr lang="es-ES" dirty="0"/>
              <a:t>. Junos OS intenta notificar solo aquellos procesos afectados por los cambios de configuración. Cuando se utiliza la opción de </a:t>
            </a:r>
            <a:r>
              <a:rPr lang="es-ES" b="1" dirty="0" err="1"/>
              <a:t>override</a:t>
            </a:r>
            <a:r>
              <a:rPr lang="es-ES" dirty="0"/>
              <a:t> Junos OS no hace tal intento. Puede utilizar la opción de actualización desde cualquier jerarquía. pero puedes usar la opción </a:t>
            </a:r>
            <a:r>
              <a:rPr lang="es-ES" b="1" dirty="0" err="1"/>
              <a:t>override</a:t>
            </a:r>
            <a:r>
              <a:rPr lang="es-ES" b="1" dirty="0"/>
              <a:t> </a:t>
            </a:r>
            <a:r>
              <a:rPr lang="es-ES" dirty="0"/>
              <a:t>solo desde la jerarquía de nivel superior.</a:t>
            </a:r>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40811448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a:xfrm>
            <a:off x="453364" y="1366220"/>
            <a:ext cx="11285272" cy="4983780"/>
          </a:xfrm>
        </p:spPr>
        <p:txBody>
          <a:bodyPr>
            <a:normAutofit fontScale="92500" lnSpcReduction="10000"/>
          </a:bodyPr>
          <a:lstStyle/>
          <a:p>
            <a:r>
              <a:rPr lang="es-GT" b="0" dirty="0">
                <a:solidFill>
                  <a:schemeClr val="tx1"/>
                </a:solidFill>
              </a:rPr>
              <a:t>Argumentos del comando </a:t>
            </a:r>
            <a:r>
              <a:rPr lang="es-GT" dirty="0">
                <a:solidFill>
                  <a:schemeClr val="tx1"/>
                </a:solidFill>
              </a:rPr>
              <a:t>load</a:t>
            </a:r>
          </a:p>
          <a:p>
            <a:pPr lvl="1"/>
            <a:r>
              <a:rPr lang="es-ES" b="1" dirty="0">
                <a:latin typeface="Consolas" panose="020B0609020204030204" pitchFamily="49" charset="0"/>
              </a:rPr>
              <a:t>terminal</a:t>
            </a:r>
            <a:r>
              <a:rPr lang="es-ES" dirty="0"/>
              <a:t>: utiliza el texto que escribe en el terminal como entrada para la configuración. Escriba </a:t>
            </a:r>
            <a:r>
              <a:rPr lang="es-ES" dirty="0" err="1"/>
              <a:t>Ctrl+d</a:t>
            </a:r>
            <a:r>
              <a:rPr lang="es-ES" dirty="0"/>
              <a:t> para finalizar la entrada del terminal. Esta opción es usualmente en conjunto con la opción </a:t>
            </a:r>
            <a:r>
              <a:rPr lang="es-ES" dirty="0" err="1"/>
              <a:t>copy</a:t>
            </a:r>
            <a:r>
              <a:rPr lang="es-ES" dirty="0"/>
              <a:t>-and-paste de un programa de emulación de terminal para copiar datos de configuración de un sistema a otro.</a:t>
            </a:r>
          </a:p>
          <a:p>
            <a:pPr lvl="1"/>
            <a:endParaRPr lang="es-ES" dirty="0"/>
          </a:p>
          <a:p>
            <a:pPr lvl="1"/>
            <a:endParaRPr lang="es-ES" dirty="0"/>
          </a:p>
          <a:p>
            <a:pPr lvl="1"/>
            <a:r>
              <a:rPr lang="es-ES" b="1" dirty="0">
                <a:latin typeface="Consolas" panose="020B0609020204030204" pitchFamily="49" charset="0"/>
              </a:rPr>
              <a:t>relative</a:t>
            </a:r>
            <a:r>
              <a:rPr lang="es-ES" dirty="0"/>
              <a:t>: Normalmente, una operación de load </a:t>
            </a:r>
            <a:r>
              <a:rPr lang="es-ES" dirty="0" err="1"/>
              <a:t>merge</a:t>
            </a:r>
            <a:r>
              <a:rPr lang="es-ES" dirty="0"/>
              <a:t> o load </a:t>
            </a:r>
            <a:r>
              <a:rPr lang="es-ES" dirty="0" err="1"/>
              <a:t>replace</a:t>
            </a:r>
            <a:r>
              <a:rPr lang="es-ES" dirty="0"/>
              <a:t> requiere que los datos de cargan contengan la ruta completa a la jerarquía de configuración relacionada. La opción relative niega esta necesidad diciéndole al dispositivo a que </a:t>
            </a:r>
            <a:r>
              <a:rPr lang="es-ES" dirty="0" err="1"/>
              <a:t>agrege</a:t>
            </a:r>
            <a:r>
              <a:rPr lang="es-ES" dirty="0"/>
              <a:t> los datos que se cargan relativos a la jerarquía actual.</a:t>
            </a:r>
          </a:p>
          <a:p>
            <a:pPr lvl="1"/>
            <a:endParaRPr lang="es-ES" dirty="0"/>
          </a:p>
          <a:p>
            <a:pPr lvl="1"/>
            <a:endParaRPr lang="es-ES" dirty="0"/>
          </a:p>
          <a:p>
            <a:pPr lvl="1"/>
            <a:r>
              <a:rPr lang="es-ES" dirty="0"/>
              <a:t>En todos los casos, después de </a:t>
            </a:r>
            <a:r>
              <a:rPr lang="es-ES" dirty="0" err="1"/>
              <a:t>uan</a:t>
            </a:r>
            <a:r>
              <a:rPr lang="es-ES" dirty="0"/>
              <a:t> operación de carga, se debe confirmar los cambios con </a:t>
            </a:r>
            <a:r>
              <a:rPr lang="es-ES" b="1" dirty="0" err="1"/>
              <a:t>commit</a:t>
            </a:r>
            <a:r>
              <a:rPr lang="es-ES" b="1" dirty="0"/>
              <a:t>.</a:t>
            </a:r>
          </a:p>
          <a:p>
            <a:pPr marL="457200" lvl="1" indent="0">
              <a:buNone/>
            </a:pPr>
            <a:r>
              <a:rPr lang="es-ES" dirty="0"/>
              <a:t> </a:t>
            </a:r>
          </a:p>
          <a:p>
            <a:pPr lvl="1"/>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1CC78218-7D0C-49F1-ABF8-80610DC80608}"/>
              </a:ext>
            </a:extLst>
          </p:cNvPr>
          <p:cNvPicPr>
            <a:picLocks noChangeAspect="1"/>
          </p:cNvPicPr>
          <p:nvPr/>
        </p:nvPicPr>
        <p:blipFill>
          <a:blip r:embed="rId3"/>
          <a:stretch>
            <a:fillRect/>
          </a:stretch>
        </p:blipFill>
        <p:spPr>
          <a:xfrm>
            <a:off x="1760148" y="2808420"/>
            <a:ext cx="9733352" cy="549061"/>
          </a:xfrm>
          <a:prstGeom prst="rect">
            <a:avLst/>
          </a:prstGeom>
        </p:spPr>
      </p:pic>
      <p:pic>
        <p:nvPicPr>
          <p:cNvPr id="7" name="Picture 6">
            <a:extLst>
              <a:ext uri="{FF2B5EF4-FFF2-40B4-BE49-F238E27FC236}">
                <a16:creationId xmlns:a16="http://schemas.microsoft.com/office/drawing/2014/main" id="{084E480B-B923-4B6A-8827-0FA60C8B249D}"/>
              </a:ext>
            </a:extLst>
          </p:cNvPr>
          <p:cNvPicPr>
            <a:picLocks noChangeAspect="1"/>
          </p:cNvPicPr>
          <p:nvPr/>
        </p:nvPicPr>
        <p:blipFill>
          <a:blip r:embed="rId4"/>
          <a:stretch>
            <a:fillRect/>
          </a:stretch>
        </p:blipFill>
        <p:spPr>
          <a:xfrm>
            <a:off x="1984375" y="4728221"/>
            <a:ext cx="8647585" cy="582480"/>
          </a:xfrm>
          <a:prstGeom prst="rect">
            <a:avLst/>
          </a:prstGeom>
        </p:spPr>
      </p:pic>
    </p:spTree>
    <p:extLst>
      <p:ext uri="{BB962C8B-B14F-4D97-AF65-F5344CB8AC3E}">
        <p14:creationId xmlns:p14="http://schemas.microsoft.com/office/powerpoint/2010/main" val="370615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Sistema Operativo modular y robusto</a:t>
            </a:r>
          </a:p>
          <a:p>
            <a:pPr lvl="1"/>
            <a:r>
              <a:rPr lang="es-ES" dirty="0"/>
              <a:t>El sistema operativo de red confiable, seguro que soporta la infraestructura de red de alto desempeño que ofrece Juniper Networks.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11">
            <a:extLst>
              <a:ext uri="{FF2B5EF4-FFF2-40B4-BE49-F238E27FC236}">
                <a16:creationId xmlns:a16="http://schemas.microsoft.com/office/drawing/2014/main" id="{F461FC45-99F8-4782-8A17-4878D06C08D2}"/>
              </a:ext>
            </a:extLst>
          </p:cNvPr>
          <p:cNvPicPr>
            <a:picLocks noGrp="1" noChangeAspect="1"/>
          </p:cNvPicPr>
          <p:nvPr>
            <p:ph sz="half" idx="13"/>
          </p:nvPr>
        </p:nvPicPr>
        <p:blipFill>
          <a:blip r:embed="rId2"/>
          <a:stretch>
            <a:fillRect/>
          </a:stretch>
        </p:blipFill>
        <p:spPr>
          <a:xfrm>
            <a:off x="1931158" y="4470986"/>
            <a:ext cx="8329683" cy="1844211"/>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spTree>
    <p:extLst>
      <p:ext uri="{BB962C8B-B14F-4D97-AF65-F5344CB8AC3E}">
        <p14:creationId xmlns:p14="http://schemas.microsoft.com/office/powerpoint/2010/main" val="24689208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Utilizando el comando run</a:t>
            </a:r>
          </a:p>
          <a:p>
            <a:pPr lvl="1"/>
            <a:r>
              <a:rPr lang="es-GT" dirty="0"/>
              <a:t>Utilice el comando run para ejecutar comandos de modo operacional mientras esta en el modo de configuración</a:t>
            </a:r>
          </a:p>
          <a:p>
            <a:pPr lvl="1"/>
            <a:r>
              <a:rPr lang="es-GT" dirty="0"/>
              <a:t>El comando run puede ahorrar tiempo cuando esta probando los efectos de un cambio reciente en el modo de configuración.</a:t>
            </a:r>
          </a:p>
          <a:p>
            <a:pPr marL="457200" lvl="1" indent="0">
              <a:buNone/>
            </a:pPr>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95D2C36-A5AF-4F0E-89B7-62675BD646C8}"/>
              </a:ext>
            </a:extLst>
          </p:cNvPr>
          <p:cNvPicPr>
            <a:picLocks noChangeAspect="1"/>
          </p:cNvPicPr>
          <p:nvPr/>
        </p:nvPicPr>
        <p:blipFill>
          <a:blip r:embed="rId2"/>
          <a:stretch>
            <a:fillRect/>
          </a:stretch>
        </p:blipFill>
        <p:spPr>
          <a:xfrm>
            <a:off x="2485489" y="3327400"/>
            <a:ext cx="7678222" cy="2857899"/>
          </a:xfrm>
          <a:prstGeom prst="rect">
            <a:avLst/>
          </a:prstGeom>
        </p:spPr>
      </p:pic>
    </p:spTree>
    <p:extLst>
      <p:ext uri="{BB962C8B-B14F-4D97-AF65-F5344CB8AC3E}">
        <p14:creationId xmlns:p14="http://schemas.microsoft.com/office/powerpoint/2010/main" val="17644648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a:t>
            </a:r>
            <a:r>
              <a:rPr lang="es-GT" dirty="0" err="1"/>
              <a:t>Comprobacion</a:t>
            </a:r>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B84720BB-6B11-4386-8FB8-09FCE064FB40}"/>
              </a:ext>
            </a:extLst>
          </p:cNvPr>
          <p:cNvPicPr>
            <a:picLocks noChangeAspect="1"/>
          </p:cNvPicPr>
          <p:nvPr/>
        </p:nvPicPr>
        <p:blipFill>
          <a:blip r:embed="rId2"/>
          <a:stretch>
            <a:fillRect/>
          </a:stretch>
        </p:blipFill>
        <p:spPr>
          <a:xfrm>
            <a:off x="2814179" y="2054018"/>
            <a:ext cx="6563641" cy="4010585"/>
          </a:xfrm>
          <a:prstGeom prst="rect">
            <a:avLst/>
          </a:prstGeom>
        </p:spPr>
      </p:pic>
    </p:spTree>
    <p:extLst>
      <p:ext uri="{BB962C8B-B14F-4D97-AF65-F5344CB8AC3E}">
        <p14:creationId xmlns:p14="http://schemas.microsoft.com/office/powerpoint/2010/main" val="25742610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A2F-8375-4F23-859B-A3613BB44BD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92B4E4E-0024-450F-A757-4BE5934F085F}"/>
              </a:ext>
            </a:extLst>
          </p:cNvPr>
          <p:cNvSpPr>
            <a:spLocks noGrp="1"/>
          </p:cNvSpPr>
          <p:nvPr>
            <p:ph idx="1"/>
          </p:nvPr>
        </p:nvSpPr>
        <p:spPr/>
        <p:txBody>
          <a:bodyPr/>
          <a:lstStyle/>
          <a:p>
            <a:r>
              <a:rPr lang="es-GT" dirty="0"/>
              <a:t>Pregunta de Comprobación</a:t>
            </a:r>
          </a:p>
          <a:p>
            <a:endParaRPr lang="es-GT" dirty="0"/>
          </a:p>
          <a:p>
            <a:endParaRPr lang="en-US" dirty="0"/>
          </a:p>
        </p:txBody>
      </p:sp>
      <p:sp>
        <p:nvSpPr>
          <p:cNvPr id="4" name="Content Placeholder 3">
            <a:extLst>
              <a:ext uri="{FF2B5EF4-FFF2-40B4-BE49-F238E27FC236}">
                <a16:creationId xmlns:a16="http://schemas.microsoft.com/office/drawing/2014/main" id="{41AB6282-C4CA-4F6B-ADB0-B21FF52CE0E7}"/>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7" name="Picture 6">
            <a:extLst>
              <a:ext uri="{FF2B5EF4-FFF2-40B4-BE49-F238E27FC236}">
                <a16:creationId xmlns:a16="http://schemas.microsoft.com/office/drawing/2014/main" id="{939EC8C8-32F1-4838-86C7-4BFA2518581E}"/>
              </a:ext>
            </a:extLst>
          </p:cNvPr>
          <p:cNvPicPr>
            <a:picLocks noChangeAspect="1"/>
          </p:cNvPicPr>
          <p:nvPr/>
        </p:nvPicPr>
        <p:blipFill>
          <a:blip r:embed="rId2"/>
          <a:stretch>
            <a:fillRect/>
          </a:stretch>
        </p:blipFill>
        <p:spPr>
          <a:xfrm>
            <a:off x="2947548" y="2015850"/>
            <a:ext cx="6296904" cy="3943900"/>
          </a:xfrm>
          <a:prstGeom prst="rect">
            <a:avLst/>
          </a:prstGeom>
        </p:spPr>
      </p:pic>
    </p:spTree>
    <p:extLst>
      <p:ext uri="{BB962C8B-B14F-4D97-AF65-F5344CB8AC3E}">
        <p14:creationId xmlns:p14="http://schemas.microsoft.com/office/powerpoint/2010/main" val="25754922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7EC-475A-4EA8-8256-798881D4FBC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03C415AA-D87D-44AD-BCB8-959D161C16D8}"/>
              </a:ext>
            </a:extLst>
          </p:cNvPr>
          <p:cNvSpPr>
            <a:spLocks noGrp="1"/>
          </p:cNvSpPr>
          <p:nvPr>
            <p:ph idx="1"/>
          </p:nvPr>
        </p:nvSpPr>
        <p:spPr/>
        <p:txBody>
          <a:bodyPr/>
          <a:lstStyle/>
          <a:p>
            <a:r>
              <a:rPr lang="es-GT" dirty="0"/>
              <a:t>Laboratorio: Modulo 3</a:t>
            </a:r>
            <a:endParaRPr lang="en-US" dirty="0"/>
          </a:p>
        </p:txBody>
      </p:sp>
      <p:sp>
        <p:nvSpPr>
          <p:cNvPr id="4" name="Content Placeholder 3">
            <a:extLst>
              <a:ext uri="{FF2B5EF4-FFF2-40B4-BE49-F238E27FC236}">
                <a16:creationId xmlns:a16="http://schemas.microsoft.com/office/drawing/2014/main" id="{2D139C4E-D8B2-4199-B98A-F1FB028719B5}"/>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a:p>
            <a:endParaRPr lang="en-US" dirty="0"/>
          </a:p>
        </p:txBody>
      </p:sp>
    </p:spTree>
    <p:extLst>
      <p:ext uri="{BB962C8B-B14F-4D97-AF65-F5344CB8AC3E}">
        <p14:creationId xmlns:p14="http://schemas.microsoft.com/office/powerpoint/2010/main" val="3673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El sistema operativo Junos</a:t>
            </a:r>
          </a:p>
          <a:p>
            <a:pPr lvl="1"/>
            <a:r>
              <a:rPr lang="es-ES" dirty="0"/>
              <a:t>Provee un desempeño y escalabilidad líder en la industria, y esta construido sobre sistemas operativos de código abierto.</a:t>
            </a:r>
          </a:p>
          <a:p>
            <a:pPr lvl="1"/>
            <a:r>
              <a:rPr lang="es-ES" dirty="0"/>
              <a:t>Dependiendo del dispositivo, JUNOS corre sobre una versión modificada y asegurada de FreeBSD o Linux.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DC3AA8AA-B7A0-4E1F-94F3-325E48BFC903}"/>
              </a:ext>
            </a:extLst>
          </p:cNvPr>
          <p:cNvPicPr>
            <a:picLocks noGrp="1" noChangeAspect="1"/>
          </p:cNvPicPr>
          <p:nvPr>
            <p:ph sz="half" idx="13"/>
          </p:nvPr>
        </p:nvPicPr>
        <p:blipFill>
          <a:blip r:embed="rId2"/>
          <a:stretch>
            <a:fillRect/>
          </a:stretch>
        </p:blipFill>
        <p:spPr>
          <a:xfrm>
            <a:off x="1591652" y="3727559"/>
            <a:ext cx="9008696" cy="2260485"/>
          </a:xfrm>
          <a:prstGeom prst="rect">
            <a:avLst/>
          </a:prstGeom>
        </p:spPr>
      </p:pic>
    </p:spTree>
    <p:extLst>
      <p:ext uri="{BB962C8B-B14F-4D97-AF65-F5344CB8AC3E}">
        <p14:creationId xmlns:p14="http://schemas.microsoft.com/office/powerpoint/2010/main" val="171358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0D2DD331-CC37-42C1-8392-5DCBDA778F7D}"/>
              </a:ext>
            </a:extLst>
          </p:cNvPr>
          <p:cNvPicPr>
            <a:picLocks noGrp="1" noChangeAspect="1"/>
          </p:cNvPicPr>
          <p:nvPr>
            <p:ph sz="half" idx="13"/>
          </p:nvPr>
        </p:nvPicPr>
        <p:blipFill>
          <a:blip r:embed="rId3"/>
          <a:stretch>
            <a:fillRect/>
          </a:stretch>
        </p:blipFill>
        <p:spPr>
          <a:xfrm>
            <a:off x="3757229" y="3429000"/>
            <a:ext cx="7963716" cy="2134228"/>
          </a:xfrm>
        </p:spPr>
      </p:pic>
      <p:pic>
        <p:nvPicPr>
          <p:cNvPr id="9" name="Picture 8">
            <a:extLst>
              <a:ext uri="{FF2B5EF4-FFF2-40B4-BE49-F238E27FC236}">
                <a16:creationId xmlns:a16="http://schemas.microsoft.com/office/drawing/2014/main" id="{50551D5D-3B46-4395-853E-A088CAEF5B06}"/>
              </a:ext>
            </a:extLst>
          </p:cNvPr>
          <p:cNvPicPr>
            <a:picLocks noChangeAspect="1"/>
          </p:cNvPicPr>
          <p:nvPr/>
        </p:nvPicPr>
        <p:blipFill>
          <a:blip r:embed="rId4"/>
          <a:stretch>
            <a:fillRect/>
          </a:stretch>
        </p:blipFill>
        <p:spPr>
          <a:xfrm>
            <a:off x="780355" y="3429000"/>
            <a:ext cx="2571875" cy="2079388"/>
          </a:xfrm>
          <a:prstGeom prst="rect">
            <a:avLst/>
          </a:prstGeom>
        </p:spPr>
      </p:pic>
    </p:spTree>
    <p:extLst>
      <p:ext uri="{BB962C8B-B14F-4D97-AF65-F5344CB8AC3E}">
        <p14:creationId xmlns:p14="http://schemas.microsoft.com/office/powerpoint/2010/main" val="55316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(1)</a:t>
            </a:r>
          </a:p>
          <a:p>
            <a:pPr lvl="1"/>
            <a:r>
              <a:rPr lang="es-ES" dirty="0"/>
              <a:t>Una única versión de software para todas las plataformas que ejecutan Junos OS</a:t>
            </a:r>
          </a:p>
          <a:p>
            <a:pPr lvl="2"/>
            <a:r>
              <a:rPr lang="es-ES" sz="2400" dirty="0"/>
              <a:t>Facilita el trabajo de administración al proporcionar un conjunto uniforme de características que se implementan de manera uniforme</a:t>
            </a:r>
          </a:p>
          <a:p>
            <a:pPr lvl="2"/>
            <a:r>
              <a:rPr lang="es-ES" sz="2400" dirty="0"/>
              <a:t>Las tareas de operación y mantenimiento se simplifican.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F8288327-DF90-42DB-9AD4-ED58DAC1600D}"/>
              </a:ext>
            </a:extLst>
          </p:cNvPr>
          <p:cNvPicPr>
            <a:picLocks noGrp="1" noChangeAspect="1"/>
          </p:cNvPicPr>
          <p:nvPr>
            <p:ph sz="half" idx="13"/>
          </p:nvPr>
        </p:nvPicPr>
        <p:blipFill>
          <a:blip r:embed="rId3"/>
          <a:stretch>
            <a:fillRect/>
          </a:stretch>
        </p:blipFill>
        <p:spPr>
          <a:xfrm>
            <a:off x="2085975" y="3429000"/>
            <a:ext cx="7743004" cy="3228742"/>
          </a:xfrm>
        </p:spPr>
      </p:pic>
    </p:spTree>
    <p:extLst>
      <p:ext uri="{BB962C8B-B14F-4D97-AF65-F5344CB8AC3E}">
        <p14:creationId xmlns:p14="http://schemas.microsoft.com/office/powerpoint/2010/main" val="177467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Descripción General del Curso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Tener una visión general del curso: Introducción al sistema operativo JUNOS</a:t>
            </a:r>
          </a:p>
        </p:txBody>
      </p:sp>
    </p:spTree>
    <p:extLst>
      <p:ext uri="{BB962C8B-B14F-4D97-AF65-F5344CB8AC3E}">
        <p14:creationId xmlns:p14="http://schemas.microsoft.com/office/powerpoint/2010/main" val="13193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ES" dirty="0"/>
              <a:t>Un </a:t>
            </a:r>
            <a:r>
              <a:rPr lang="es-GT" dirty="0"/>
              <a:t>solo reléase de Software (2)</a:t>
            </a:r>
          </a:p>
          <a:p>
            <a:pPr lvl="1"/>
            <a:r>
              <a:rPr lang="es-ES" dirty="0"/>
              <a:t>Junos OS es un sistema operativo único que se entrega en una sola serie de lanzamientos de software y con una arquitectura modular.</a:t>
            </a:r>
            <a:endParaRPr lang="es-ES" sz="2400"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2" name="Content Placeholder 7">
            <a:extLst>
              <a:ext uri="{FF2B5EF4-FFF2-40B4-BE49-F238E27FC236}">
                <a16:creationId xmlns:a16="http://schemas.microsoft.com/office/drawing/2014/main" id="{226AC851-99FA-49F3-8DE2-8BBB5E3E92A1}"/>
              </a:ext>
            </a:extLst>
          </p:cNvPr>
          <p:cNvPicPr>
            <a:picLocks noGrp="1" noChangeAspect="1"/>
          </p:cNvPicPr>
          <p:nvPr>
            <p:ph sz="half" idx="13"/>
          </p:nvPr>
        </p:nvPicPr>
        <p:blipFill>
          <a:blip r:embed="rId3"/>
          <a:stretch>
            <a:fillRect/>
          </a:stretch>
        </p:blipFill>
        <p:spPr>
          <a:xfrm>
            <a:off x="2278835" y="2982819"/>
            <a:ext cx="7634329" cy="3183426"/>
          </a:xfrm>
        </p:spPr>
      </p:pic>
    </p:spTree>
    <p:extLst>
      <p:ext uri="{BB962C8B-B14F-4D97-AF65-F5344CB8AC3E}">
        <p14:creationId xmlns:p14="http://schemas.microsoft.com/office/powerpoint/2010/main" val="5127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X</a:t>
            </a:r>
          </a:p>
          <a:p>
            <a:pPr lvl="1"/>
            <a:r>
              <a:rPr lang="es-GT" dirty="0"/>
              <a:t>Permiten acelerar el lanzamiento de nuevas funcionalidades, usadas principalmente en plataformas de seguridad (SRX)</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pic>
        <p:nvPicPr>
          <p:cNvPr id="8" name="Content Placeholder 6">
            <a:extLst>
              <a:ext uri="{FF2B5EF4-FFF2-40B4-BE49-F238E27FC236}">
                <a16:creationId xmlns:a16="http://schemas.microsoft.com/office/drawing/2014/main" id="{0622CC7F-02A9-48A2-88DB-420807524AA0}"/>
              </a:ext>
            </a:extLst>
          </p:cNvPr>
          <p:cNvPicPr>
            <a:picLocks noGrp="1" noChangeAspect="1"/>
          </p:cNvPicPr>
          <p:nvPr>
            <p:ph sz="half" idx="13"/>
          </p:nvPr>
        </p:nvPicPr>
        <p:blipFill>
          <a:blip r:embed="rId3"/>
          <a:stretch>
            <a:fillRect/>
          </a:stretch>
        </p:blipFill>
        <p:spPr>
          <a:xfrm>
            <a:off x="471055" y="2880387"/>
            <a:ext cx="10364151" cy="3376305"/>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Tree>
    <p:extLst>
      <p:ext uri="{BB962C8B-B14F-4D97-AF65-F5344CB8AC3E}">
        <p14:creationId xmlns:p14="http://schemas.microsoft.com/office/powerpoint/2010/main" val="227900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versiones de Junos se numeran con el formato </a:t>
            </a:r>
            <a:r>
              <a:rPr lang="es-ES" b="1" dirty="0" err="1"/>
              <a:t>m.nZb</a:t>
            </a:r>
            <a:r>
              <a:rPr lang="es-ES" dirty="0"/>
              <a:t>, donde </a:t>
            </a:r>
            <a:r>
              <a:rPr lang="es-ES" dirty="0" err="1"/>
              <a:t>m.n</a:t>
            </a:r>
            <a:r>
              <a:rPr lang="es-ES" dirty="0"/>
              <a:t> son los números de versión principales y secundarios (por ejemplo, 12.1) que dan la versión de Junos. Z indica el tipo de versión y b es el número de compilación.</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27E47A2B-B0B6-43D7-BCF4-7CC71AC7B401}"/>
              </a:ext>
            </a:extLst>
          </p:cNvPr>
          <p:cNvPicPr>
            <a:picLocks noGrp="1" noChangeAspect="1"/>
          </p:cNvPicPr>
          <p:nvPr>
            <p:ph sz="half" idx="13"/>
          </p:nvPr>
        </p:nvPicPr>
        <p:blipFill>
          <a:blip r:embed="rId3"/>
          <a:stretch>
            <a:fillRect/>
          </a:stretch>
        </p:blipFill>
        <p:spPr>
          <a:xfrm>
            <a:off x="1770331" y="3429000"/>
            <a:ext cx="8651338" cy="2331720"/>
          </a:xfrm>
        </p:spPr>
      </p:pic>
    </p:spTree>
    <p:extLst>
      <p:ext uri="{BB962C8B-B14F-4D97-AF65-F5344CB8AC3E}">
        <p14:creationId xmlns:p14="http://schemas.microsoft.com/office/powerpoint/2010/main" val="8860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CD1372-1698-4C05-97BE-9CD71156398F}"/>
              </a:ext>
            </a:extLst>
          </p:cNvPr>
          <p:cNvSpPr>
            <a:spLocks noGrp="1"/>
          </p:cNvSpPr>
          <p:nvPr>
            <p:ph sz="half" idx="1"/>
          </p:nvPr>
        </p:nvSpPr>
        <p:spPr/>
        <p:txBody>
          <a:bodyPr vert="horz" lIns="91440" tIns="45720" rIns="91440" bIns="45720" rtlCol="0" anchor="t">
            <a:normAutofit/>
          </a:bodyPr>
          <a:lstStyle/>
          <a:p>
            <a:r>
              <a:rPr lang="es-GT" u="sng" dirty="0">
                <a:solidFill>
                  <a:schemeClr val="tx1"/>
                </a:solidFill>
              </a:rPr>
              <a:t>Liberaciones R y F</a:t>
            </a:r>
          </a:p>
          <a:p>
            <a:pPr lvl="1"/>
            <a:r>
              <a:rPr lang="es-ES" dirty="0"/>
              <a:t>Las nuevas versiones de R solo presentan correcciones de errores y no incluyen ninguna característica nueva.</a:t>
            </a:r>
          </a:p>
          <a:p>
            <a:pPr lvl="1"/>
            <a:r>
              <a:rPr lang="es-ES" dirty="0"/>
              <a:t>Una nueva versión F puede contener nuevos contenidos o funciones, así como correcciones de errores de la serie R</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pic>
        <p:nvPicPr>
          <p:cNvPr id="7" name="Content Placeholder 6">
            <a:extLst>
              <a:ext uri="{FF2B5EF4-FFF2-40B4-BE49-F238E27FC236}">
                <a16:creationId xmlns:a16="http://schemas.microsoft.com/office/drawing/2014/main" id="{1FCA3D23-DA04-4A75-8610-3FC8235B677A}"/>
              </a:ext>
            </a:extLst>
          </p:cNvPr>
          <p:cNvPicPr>
            <a:picLocks noGrp="1" noChangeAspect="1"/>
          </p:cNvPicPr>
          <p:nvPr>
            <p:ph sz="half" idx="13"/>
          </p:nvPr>
        </p:nvPicPr>
        <p:blipFill>
          <a:blip r:embed="rId3"/>
          <a:stretch>
            <a:fillRect/>
          </a:stretch>
        </p:blipFill>
        <p:spPr>
          <a:xfrm>
            <a:off x="1097280" y="3616036"/>
            <a:ext cx="9643237" cy="2436035"/>
          </a:xfrm>
        </p:spPr>
      </p:pic>
    </p:spTree>
    <p:extLst>
      <p:ext uri="{BB962C8B-B14F-4D97-AF65-F5344CB8AC3E}">
        <p14:creationId xmlns:p14="http://schemas.microsoft.com/office/powerpoint/2010/main" val="289332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lnSpcReduction="10000"/>
          </a:bodyPr>
          <a:lstStyle/>
          <a:p>
            <a:r>
              <a:rPr lang="es-GT" dirty="0"/>
              <a:t>Separación de Control y el Reenvío</a:t>
            </a:r>
          </a:p>
          <a:p>
            <a:pPr lvl="1"/>
            <a:r>
              <a:rPr lang="es-ES" dirty="0"/>
              <a:t>Los procesos que controlan los protocolos de enrutamiento y conmutación están claramente separados de los procesos que reenvían tramas, paquetes o ambos a través de un dispositivo que ejecuta Junos OS. </a:t>
            </a:r>
          </a:p>
          <a:p>
            <a:pPr lvl="1"/>
            <a:r>
              <a:rPr lang="es-ES" dirty="0"/>
              <a:t>Todas las plataformas que ejecutan Junos OS comparten un objetivo de diseño común:</a:t>
            </a:r>
          </a:p>
          <a:p>
            <a:pPr lvl="2"/>
            <a:r>
              <a:rPr lang="es-ES" dirty="0">
                <a:highlight>
                  <a:srgbClr val="FFFF00"/>
                </a:highlight>
              </a:rPr>
              <a:t>La clara separación de las funciones de control y reenvío.</a:t>
            </a:r>
            <a:endParaRPr lang="en-US" dirty="0">
              <a:highlight>
                <a:srgbClr val="FFFF00"/>
              </a:highlight>
            </a:endParaRP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dirty="0"/>
              <a:t>Introducción al Sistema Operativo Junos</a:t>
            </a:r>
          </a:p>
        </p:txBody>
      </p:sp>
      <p:pic>
        <p:nvPicPr>
          <p:cNvPr id="6" name="Content Placeholder 5">
            <a:extLst>
              <a:ext uri="{FF2B5EF4-FFF2-40B4-BE49-F238E27FC236}">
                <a16:creationId xmlns:a16="http://schemas.microsoft.com/office/drawing/2014/main" id="{4684F3DB-4134-433B-AC96-DF9BFB10453E}"/>
              </a:ext>
            </a:extLst>
          </p:cNvPr>
          <p:cNvPicPr>
            <a:picLocks noGrp="1" noChangeAspect="1"/>
          </p:cNvPicPr>
          <p:nvPr>
            <p:ph sz="half" idx="13"/>
          </p:nvPr>
        </p:nvPicPr>
        <p:blipFill>
          <a:blip r:embed="rId3"/>
          <a:stretch>
            <a:fillRect/>
          </a:stretch>
        </p:blipFill>
        <p:spPr>
          <a:xfrm>
            <a:off x="5715001" y="2125487"/>
            <a:ext cx="6343365" cy="2607026"/>
          </a:xfrm>
        </p:spPr>
      </p:pic>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17381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a:t>
            </a:r>
            <a:r>
              <a:rPr lang="es-GT" dirty="0" err="1"/>
              <a:t>Reenvio</a:t>
            </a:r>
            <a:r>
              <a:rPr lang="es-GT" dirty="0"/>
              <a:t> (2)</a:t>
            </a:r>
          </a:p>
          <a:p>
            <a:pPr lvl="1"/>
            <a:r>
              <a:rPr lang="es-GT" b="1" dirty="0"/>
              <a:t>El </a:t>
            </a:r>
            <a:r>
              <a:rPr lang="es-GT" b="1" dirty="0" err="1"/>
              <a:t>Routing</a:t>
            </a:r>
            <a:r>
              <a:rPr lang="es-GT" b="1" dirty="0"/>
              <a:t> </a:t>
            </a:r>
            <a:r>
              <a:rPr lang="es-GT" b="1" dirty="0" err="1"/>
              <a:t>Engine</a:t>
            </a:r>
            <a:r>
              <a:rPr lang="es-GT" b="1" dirty="0"/>
              <a:t> (RE) </a:t>
            </a:r>
            <a:r>
              <a:rPr lang="es-GT" dirty="0"/>
              <a:t>realiza las funciones del plano de control en un dispositivo de red de Juniper Networks</a:t>
            </a:r>
            <a:endParaRPr lang="en-US" dirty="0"/>
          </a:p>
        </p:txBody>
      </p:sp>
      <p:pic>
        <p:nvPicPr>
          <p:cNvPr id="10" name="Content Placeholder 9">
            <a:extLst>
              <a:ext uri="{FF2B5EF4-FFF2-40B4-BE49-F238E27FC236}">
                <a16:creationId xmlns:a16="http://schemas.microsoft.com/office/drawing/2014/main" id="{9B1D461B-7BF4-40E1-9747-1BB5A552D5FB}"/>
              </a:ext>
            </a:extLst>
          </p:cNvPr>
          <p:cNvPicPr>
            <a:picLocks noGrp="1" noChangeAspect="1"/>
          </p:cNvPicPr>
          <p:nvPr>
            <p:ph sz="half" idx="13"/>
          </p:nvPr>
        </p:nvPicPr>
        <p:blipFill>
          <a:blip r:embed="rId3"/>
          <a:stretch>
            <a:fillRect/>
          </a:stretch>
        </p:blipFill>
        <p:spPr>
          <a:xfrm>
            <a:off x="1619847" y="2967644"/>
            <a:ext cx="8952306" cy="3382356"/>
          </a:xfrm>
        </p:spPr>
      </p:pic>
    </p:spTree>
    <p:extLst>
      <p:ext uri="{BB962C8B-B14F-4D97-AF65-F5344CB8AC3E}">
        <p14:creationId xmlns:p14="http://schemas.microsoft.com/office/powerpoint/2010/main" val="78494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 el cerebro de la plataforma y es el responsable de realizar las actualizaciones de protocolos y la administración del sistema.</a:t>
            </a:r>
            <a:endParaRPr lang="en-US" dirty="0"/>
          </a:p>
        </p:txBody>
      </p:sp>
      <p:pic>
        <p:nvPicPr>
          <p:cNvPr id="9" name="Content Placeholder 8">
            <a:extLst>
              <a:ext uri="{FF2B5EF4-FFF2-40B4-BE49-F238E27FC236}">
                <a16:creationId xmlns:a16="http://schemas.microsoft.com/office/drawing/2014/main" id="{1A22E449-EDB3-4D03-8F2F-D30F432340B7}"/>
              </a:ext>
            </a:extLst>
          </p:cNvPr>
          <p:cNvPicPr>
            <a:picLocks noGrp="1" noChangeAspect="1"/>
          </p:cNvPicPr>
          <p:nvPr>
            <p:ph sz="half" idx="13"/>
          </p:nvPr>
        </p:nvPicPr>
        <p:blipFill>
          <a:blip r:embed="rId3"/>
          <a:stretch>
            <a:fillRect/>
          </a:stretch>
        </p:blipFill>
        <p:spPr>
          <a:xfrm>
            <a:off x="2666541" y="3057015"/>
            <a:ext cx="7118985" cy="3658550"/>
          </a:xfrm>
        </p:spPr>
      </p:pic>
    </p:spTree>
    <p:extLst>
      <p:ext uri="{BB962C8B-B14F-4D97-AF65-F5344CB8AC3E}">
        <p14:creationId xmlns:p14="http://schemas.microsoft.com/office/powerpoint/2010/main" val="2556282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Ejecuta varios protocolos y procesos de software de administración que residen dentro de un ambiente de memoria protegido</a:t>
            </a:r>
            <a:endParaRPr lang="en-US" dirty="0"/>
          </a:p>
        </p:txBody>
      </p:sp>
      <p:pic>
        <p:nvPicPr>
          <p:cNvPr id="10" name="Content Placeholder 9">
            <a:extLst>
              <a:ext uri="{FF2B5EF4-FFF2-40B4-BE49-F238E27FC236}">
                <a16:creationId xmlns:a16="http://schemas.microsoft.com/office/drawing/2014/main" id="{CAD994A3-FE5D-42C4-8D7F-0E4265B674E2}"/>
              </a:ext>
            </a:extLst>
          </p:cNvPr>
          <p:cNvPicPr>
            <a:picLocks noGrp="1" noChangeAspect="1"/>
          </p:cNvPicPr>
          <p:nvPr>
            <p:ph sz="half" idx="13"/>
          </p:nvPr>
        </p:nvPicPr>
        <p:blipFill>
          <a:blip r:embed="rId3"/>
          <a:stretch>
            <a:fillRect/>
          </a:stretch>
        </p:blipFill>
        <p:spPr>
          <a:xfrm>
            <a:off x="2422796" y="2932094"/>
            <a:ext cx="7346407" cy="3284875"/>
          </a:xfrm>
        </p:spPr>
      </p:pic>
    </p:spTree>
    <p:extLst>
      <p:ext uri="{BB962C8B-B14F-4D97-AF65-F5344CB8AC3E}">
        <p14:creationId xmlns:p14="http://schemas.microsoft.com/office/powerpoint/2010/main" val="248127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Esta basado en una arquitectura X86 o </a:t>
            </a:r>
            <a:r>
              <a:rPr lang="es-GT" dirty="0" err="1"/>
              <a:t>Power</a:t>
            </a:r>
            <a:r>
              <a:rPr lang="es-GT" dirty="0"/>
              <a:t> PC</a:t>
            </a:r>
            <a:endParaRPr lang="en-US" dirty="0"/>
          </a:p>
        </p:txBody>
      </p:sp>
      <p:pic>
        <p:nvPicPr>
          <p:cNvPr id="7" name="Content Placeholder 6">
            <a:extLst>
              <a:ext uri="{FF2B5EF4-FFF2-40B4-BE49-F238E27FC236}">
                <a16:creationId xmlns:a16="http://schemas.microsoft.com/office/drawing/2014/main" id="{A12CA8AC-5DED-4844-BA9D-8F747BCEA82A}"/>
              </a:ext>
            </a:extLst>
          </p:cNvPr>
          <p:cNvPicPr>
            <a:picLocks noGrp="1" noChangeAspect="1"/>
          </p:cNvPicPr>
          <p:nvPr>
            <p:ph sz="half" idx="13"/>
          </p:nvPr>
        </p:nvPicPr>
        <p:blipFill>
          <a:blip r:embed="rId3"/>
          <a:stretch>
            <a:fillRect/>
          </a:stretch>
        </p:blipFill>
        <p:spPr>
          <a:xfrm>
            <a:off x="2635705" y="2799995"/>
            <a:ext cx="6920589" cy="3550005"/>
          </a:xfrm>
        </p:spPr>
      </p:pic>
    </p:spTree>
    <p:extLst>
      <p:ext uri="{BB962C8B-B14F-4D97-AF65-F5344CB8AC3E}">
        <p14:creationId xmlns:p14="http://schemas.microsoft.com/office/powerpoint/2010/main" val="390557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Vista General del Curso</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01: Descripción General del Curso</a:t>
            </a:r>
            <a:endParaRPr lang="en-US" dirty="0"/>
          </a:p>
        </p:txBody>
      </p:sp>
    </p:spTree>
    <p:extLst>
      <p:ext uri="{BB962C8B-B14F-4D97-AF65-F5344CB8AC3E}">
        <p14:creationId xmlns:p14="http://schemas.microsoft.com/office/powerpoint/2010/main" val="2729726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Mantiene las tablas de enrutamiento, tablas de </a:t>
            </a:r>
            <a:r>
              <a:rPr lang="es-GT" dirty="0" err="1"/>
              <a:t>bridging</a:t>
            </a:r>
            <a:r>
              <a:rPr lang="es-GT" dirty="0"/>
              <a:t>, y la tabla de reenvío principal</a:t>
            </a:r>
            <a:endParaRPr lang="en-US" dirty="0"/>
          </a:p>
        </p:txBody>
      </p:sp>
      <p:pic>
        <p:nvPicPr>
          <p:cNvPr id="8" name="Content Placeholder 7">
            <a:extLst>
              <a:ext uri="{FF2B5EF4-FFF2-40B4-BE49-F238E27FC236}">
                <a16:creationId xmlns:a16="http://schemas.microsoft.com/office/drawing/2014/main" id="{8C5FE8FC-57BD-4DEB-B99E-109E9BE53A06}"/>
              </a:ext>
            </a:extLst>
          </p:cNvPr>
          <p:cNvPicPr>
            <a:picLocks noGrp="1" noChangeAspect="1"/>
          </p:cNvPicPr>
          <p:nvPr>
            <p:ph sz="half" idx="13"/>
          </p:nvPr>
        </p:nvPicPr>
        <p:blipFill>
          <a:blip r:embed="rId3"/>
          <a:stretch>
            <a:fillRect/>
          </a:stretch>
        </p:blipFill>
        <p:spPr>
          <a:xfrm>
            <a:off x="2349953" y="2747126"/>
            <a:ext cx="7492094" cy="3677689"/>
          </a:xfrm>
        </p:spPr>
      </p:pic>
    </p:spTree>
    <p:extLst>
      <p:ext uri="{BB962C8B-B14F-4D97-AF65-F5344CB8AC3E}">
        <p14:creationId xmlns:p14="http://schemas.microsoft.com/office/powerpoint/2010/main" val="2893638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p:txBody>
          <a:bodyPr/>
          <a:lstStyle/>
          <a:p>
            <a:r>
              <a:rPr lang="es-ES"/>
              <a:t>02: Fundamentos de Junos OS</a:t>
            </a:r>
            <a:endParaRPr lang="en-US"/>
          </a:p>
        </p:txBody>
      </p:sp>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p:txBody>
          <a:bodyPr>
            <a:normAutofit/>
          </a:bodyPr>
          <a:lstStyle/>
          <a:p>
            <a:r>
              <a:rPr lang="es-GT" dirty="0"/>
              <a:t>Separación del Control y Reenvió (2)</a:t>
            </a:r>
          </a:p>
          <a:p>
            <a:pPr lvl="1"/>
            <a:r>
              <a:rPr lang="es-GT" b="1" dirty="0"/>
              <a:t>El RE</a:t>
            </a:r>
          </a:p>
          <a:p>
            <a:pPr lvl="2"/>
            <a:r>
              <a:rPr lang="es-GT" dirty="0"/>
              <a:t>Conecta el </a:t>
            </a:r>
            <a:r>
              <a:rPr lang="es-GT" dirty="0" err="1"/>
              <a:t>Packet</a:t>
            </a:r>
            <a:r>
              <a:rPr lang="es-GT" dirty="0"/>
              <a:t> </a:t>
            </a:r>
            <a:r>
              <a:rPr lang="es-GT" dirty="0" err="1"/>
              <a:t>Forwarding</a:t>
            </a:r>
            <a:r>
              <a:rPr lang="es-GT" dirty="0"/>
              <a:t> </a:t>
            </a:r>
            <a:r>
              <a:rPr lang="es-GT" dirty="0" err="1"/>
              <a:t>Engine</a:t>
            </a:r>
            <a:r>
              <a:rPr lang="es-GT" dirty="0"/>
              <a:t> (PFE) a través de un enlace interno.</a:t>
            </a:r>
            <a:endParaRPr lang="en-US" dirty="0"/>
          </a:p>
        </p:txBody>
      </p:sp>
      <p:pic>
        <p:nvPicPr>
          <p:cNvPr id="7" name="Content Placeholder 6">
            <a:extLst>
              <a:ext uri="{FF2B5EF4-FFF2-40B4-BE49-F238E27FC236}">
                <a16:creationId xmlns:a16="http://schemas.microsoft.com/office/drawing/2014/main" id="{FB13AA1F-001F-48BF-A082-A1CB177451B5}"/>
              </a:ext>
            </a:extLst>
          </p:cNvPr>
          <p:cNvPicPr>
            <a:picLocks noGrp="1" noChangeAspect="1"/>
          </p:cNvPicPr>
          <p:nvPr>
            <p:ph sz="half" idx="13"/>
          </p:nvPr>
        </p:nvPicPr>
        <p:blipFill>
          <a:blip r:embed="rId3"/>
          <a:stretch>
            <a:fillRect/>
          </a:stretch>
        </p:blipFill>
        <p:spPr>
          <a:xfrm>
            <a:off x="2156162" y="3298847"/>
            <a:ext cx="7879676" cy="3051153"/>
          </a:xfrm>
        </p:spPr>
      </p:pic>
    </p:spTree>
    <p:extLst>
      <p:ext uri="{BB962C8B-B14F-4D97-AF65-F5344CB8AC3E}">
        <p14:creationId xmlns:p14="http://schemas.microsoft.com/office/powerpoint/2010/main" val="412228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se ejecuta en un hardware separado y reenvía el tráfico de tránsito a través del dispositivo.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3" name="Content Placeholder 12">
            <a:extLst>
              <a:ext uri="{FF2B5EF4-FFF2-40B4-BE49-F238E27FC236}">
                <a16:creationId xmlns:a16="http://schemas.microsoft.com/office/drawing/2014/main" id="{E0204D9B-832D-4AE7-B684-2A0D9A9E2DFA}"/>
              </a:ext>
            </a:extLst>
          </p:cNvPr>
          <p:cNvPicPr>
            <a:picLocks noGrp="1" noChangeAspect="1"/>
          </p:cNvPicPr>
          <p:nvPr>
            <p:ph sz="half" idx="13"/>
          </p:nvPr>
        </p:nvPicPr>
        <p:blipFill>
          <a:blip r:embed="rId3"/>
          <a:stretch>
            <a:fillRect/>
          </a:stretch>
        </p:blipFill>
        <p:spPr>
          <a:xfrm>
            <a:off x="2279094" y="2802255"/>
            <a:ext cx="7633812" cy="3545840"/>
          </a:xfrm>
        </p:spPr>
      </p:pic>
    </p:spTree>
    <p:extLst>
      <p:ext uri="{BB962C8B-B14F-4D97-AF65-F5344CB8AC3E}">
        <p14:creationId xmlns:p14="http://schemas.microsoft.com/office/powerpoint/2010/main" val="144248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endParaRPr lang="es-ES" dirty="0"/>
          </a:p>
          <a:p>
            <a:pPr lvl="1"/>
            <a:r>
              <a:rPr lang="es-ES" dirty="0"/>
              <a:t>El PFE utiliza circuitos integrados específicos de aplicación (</a:t>
            </a:r>
            <a:r>
              <a:rPr lang="es-ES" dirty="0" err="1"/>
              <a:t>ASlCs</a:t>
            </a:r>
            <a:r>
              <a:rPr lang="es-ES" dirty="0"/>
              <a:t>) para un mayor rendimiento.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550CE38C-DD73-45AF-BFAC-4F2B92D8731B}"/>
              </a:ext>
            </a:extLst>
          </p:cNvPr>
          <p:cNvPicPr>
            <a:picLocks noGrp="1" noChangeAspect="1"/>
          </p:cNvPicPr>
          <p:nvPr>
            <p:ph sz="half" idx="13"/>
          </p:nvPr>
        </p:nvPicPr>
        <p:blipFill>
          <a:blip r:embed="rId3"/>
          <a:stretch>
            <a:fillRect/>
          </a:stretch>
        </p:blipFill>
        <p:spPr>
          <a:xfrm>
            <a:off x="374650" y="3077211"/>
            <a:ext cx="10828501" cy="2995928"/>
          </a:xfrm>
        </p:spPr>
      </p:pic>
    </p:spTree>
    <p:extLst>
      <p:ext uri="{BB962C8B-B14F-4D97-AF65-F5344CB8AC3E}">
        <p14:creationId xmlns:p14="http://schemas.microsoft.com/office/powerpoint/2010/main" val="24232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El PFE recibe la tabla de reenvío (</a:t>
            </a:r>
            <a:r>
              <a:rPr lang="es-ES" dirty="0" err="1"/>
              <a:t>Forwarding</a:t>
            </a:r>
            <a:r>
              <a:rPr lang="es-ES" dirty="0"/>
              <a:t> Table) (FT) del RE a través de un enlace interno</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A71F9D67-22C1-4074-AB0F-1D69A01FA06A}"/>
              </a:ext>
            </a:extLst>
          </p:cNvPr>
          <p:cNvPicPr>
            <a:picLocks noGrp="1" noChangeAspect="1"/>
          </p:cNvPicPr>
          <p:nvPr>
            <p:ph sz="half" idx="13"/>
          </p:nvPr>
        </p:nvPicPr>
        <p:blipFill>
          <a:blip r:embed="rId3"/>
          <a:stretch>
            <a:fillRect/>
          </a:stretch>
        </p:blipFill>
        <p:spPr>
          <a:xfrm>
            <a:off x="2368083" y="3023555"/>
            <a:ext cx="7417267" cy="3326445"/>
          </a:xfrm>
        </p:spPr>
      </p:pic>
    </p:spTree>
    <p:extLst>
      <p:ext uri="{BB962C8B-B14F-4D97-AF65-F5344CB8AC3E}">
        <p14:creationId xmlns:p14="http://schemas.microsoft.com/office/powerpoint/2010/main" val="1006380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Las actualizaciones de FT son de alta prioridad para el </a:t>
            </a:r>
            <a:r>
              <a:rPr lang="es-ES" dirty="0" err="1"/>
              <a:t>kernel</a:t>
            </a:r>
            <a:r>
              <a:rPr lang="es-ES" dirty="0"/>
              <a:t> de Junos OS y se realizan de forma incremental</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4" name="Content Placeholder 3">
            <a:extLst>
              <a:ext uri="{FF2B5EF4-FFF2-40B4-BE49-F238E27FC236}">
                <a16:creationId xmlns:a16="http://schemas.microsoft.com/office/drawing/2014/main" id="{710863A3-FB90-4001-BDA1-8EFA7DF26A3F}"/>
              </a:ext>
            </a:extLst>
          </p:cNvPr>
          <p:cNvPicPr>
            <a:picLocks noGrp="1" noChangeAspect="1"/>
          </p:cNvPicPr>
          <p:nvPr>
            <p:ph sz="half" idx="13"/>
          </p:nvPr>
        </p:nvPicPr>
        <p:blipFill>
          <a:blip r:embed="rId3"/>
          <a:stretch>
            <a:fillRect/>
          </a:stretch>
        </p:blipFill>
        <p:spPr>
          <a:xfrm>
            <a:off x="1679819" y="3523045"/>
            <a:ext cx="8511686" cy="2845370"/>
          </a:xfrm>
        </p:spPr>
      </p:pic>
    </p:spTree>
    <p:extLst>
      <p:ext uri="{BB962C8B-B14F-4D97-AF65-F5344CB8AC3E}">
        <p14:creationId xmlns:p14="http://schemas.microsoft.com/office/powerpoint/2010/main" val="235709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PFE reenvía tramas. paquetes o ambos con un alto grado de estabilidad y rendimiento determinista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8" name="Content Placeholder 7">
            <a:extLst>
              <a:ext uri="{FF2B5EF4-FFF2-40B4-BE49-F238E27FC236}">
                <a16:creationId xmlns:a16="http://schemas.microsoft.com/office/drawing/2014/main" id="{D1A462D0-B073-4701-AB5C-DE2F77598359}"/>
              </a:ext>
            </a:extLst>
          </p:cNvPr>
          <p:cNvPicPr>
            <a:picLocks noGrp="1" noChangeAspect="1"/>
          </p:cNvPicPr>
          <p:nvPr>
            <p:ph sz="half" idx="13"/>
          </p:nvPr>
        </p:nvPicPr>
        <p:blipFill>
          <a:blip r:embed="rId3"/>
          <a:stretch>
            <a:fillRect/>
          </a:stretch>
        </p:blipFill>
        <p:spPr>
          <a:xfrm>
            <a:off x="2886844" y="3616325"/>
            <a:ext cx="6418311" cy="2951932"/>
          </a:xfrm>
        </p:spPr>
      </p:pic>
    </p:spTree>
    <p:extLst>
      <p:ext uri="{BB962C8B-B14F-4D97-AF65-F5344CB8AC3E}">
        <p14:creationId xmlns:p14="http://schemas.microsoft.com/office/powerpoint/2010/main" val="261106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s-GT" dirty="0"/>
              <a:t>Separación del Control y Reenvió (3)</a:t>
            </a:r>
          </a:p>
          <a:p>
            <a:pPr lvl="1"/>
            <a:r>
              <a:rPr lang="es-ES" dirty="0"/>
              <a:t>En este diseño se pueden incluir características de alta disponibilidad como:</a:t>
            </a:r>
          </a:p>
          <a:p>
            <a:pPr lvl="2"/>
            <a:r>
              <a:rPr lang="es-ES" b="1" dirty="0" err="1"/>
              <a:t>Graceful</a:t>
            </a:r>
            <a:r>
              <a:rPr lang="es-ES" b="1" dirty="0"/>
              <a:t> </a:t>
            </a:r>
            <a:r>
              <a:rPr lang="es-ES" b="1" dirty="0" err="1"/>
              <a:t>Routing</a:t>
            </a:r>
            <a:r>
              <a:rPr lang="es-ES" b="1" dirty="0"/>
              <a:t> </a:t>
            </a:r>
            <a:r>
              <a:rPr lang="es-ES" b="1" dirty="0" err="1"/>
              <a:t>Engine</a:t>
            </a:r>
            <a:r>
              <a:rPr lang="es-ES" b="1" dirty="0"/>
              <a:t> </a:t>
            </a:r>
            <a:r>
              <a:rPr lang="es-ES" b="1" dirty="0" err="1"/>
              <a:t>Switchover</a:t>
            </a:r>
            <a:r>
              <a:rPr lang="es-ES" b="1" dirty="0"/>
              <a:t> (GRES)</a:t>
            </a:r>
            <a:r>
              <a:rPr lang="es-ES" dirty="0"/>
              <a:t> - Cambio elegante del motor de enrutamiento</a:t>
            </a:r>
          </a:p>
          <a:p>
            <a:pPr lvl="2"/>
            <a:r>
              <a:rPr lang="es-ES" b="1" dirty="0" err="1"/>
              <a:t>NonStop</a:t>
            </a:r>
            <a:r>
              <a:rPr lang="es-ES" b="1" dirty="0"/>
              <a:t> Active </a:t>
            </a:r>
            <a:r>
              <a:rPr lang="es-ES" b="1" dirty="0" err="1"/>
              <a:t>Routing</a:t>
            </a:r>
            <a:r>
              <a:rPr lang="es-ES" b="1" dirty="0"/>
              <a:t> (NSR)</a:t>
            </a:r>
            <a:r>
              <a:rPr lang="es-ES" dirty="0"/>
              <a:t> - enrutamiento activo continuo  </a:t>
            </a:r>
          </a:p>
          <a:p>
            <a:pPr lvl="2"/>
            <a:r>
              <a:rPr lang="es-ES" b="1" dirty="0" err="1"/>
              <a:t>Unified</a:t>
            </a:r>
            <a:r>
              <a:rPr lang="es-ES" b="1" dirty="0"/>
              <a:t> </a:t>
            </a:r>
            <a:r>
              <a:rPr lang="es-ES" b="1" dirty="0" err="1"/>
              <a:t>In-service</a:t>
            </a:r>
            <a:r>
              <a:rPr lang="es-ES" b="1" dirty="0"/>
              <a:t> Software </a:t>
            </a:r>
            <a:r>
              <a:rPr lang="es-ES" b="1" dirty="0" err="1"/>
              <a:t>Upgrades</a:t>
            </a:r>
            <a:r>
              <a:rPr lang="es-ES" b="1" dirty="0"/>
              <a:t> (ISSU) </a:t>
            </a:r>
            <a:r>
              <a:rPr lang="es-ES" dirty="0"/>
              <a:t>- actualizaciones unificadas de software en servicio</a:t>
            </a:r>
            <a:endParaRPr lang="en-US" dirty="0"/>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a:t>02: Fundamentos de Junos OS</a:t>
            </a:r>
            <a:endParaRPr lang="en-US"/>
          </a:p>
        </p:txBody>
      </p:sp>
      <p:pic>
        <p:nvPicPr>
          <p:cNvPr id="10" name="Content Placeholder 9">
            <a:extLst>
              <a:ext uri="{FF2B5EF4-FFF2-40B4-BE49-F238E27FC236}">
                <a16:creationId xmlns:a16="http://schemas.microsoft.com/office/drawing/2014/main" id="{5BF62C3F-12DD-4DA6-A655-40CCB507CD2F}"/>
              </a:ext>
            </a:extLst>
          </p:cNvPr>
          <p:cNvPicPr>
            <a:picLocks noGrp="1" noChangeAspect="1"/>
          </p:cNvPicPr>
          <p:nvPr>
            <p:ph sz="half" idx="13"/>
          </p:nvPr>
        </p:nvPicPr>
        <p:blipFill>
          <a:blip r:embed="rId3"/>
          <a:stretch>
            <a:fillRect/>
          </a:stretch>
        </p:blipFill>
        <p:spPr>
          <a:xfrm>
            <a:off x="2946943" y="3429000"/>
            <a:ext cx="6298113" cy="2737799"/>
          </a:xfrm>
        </p:spPr>
      </p:pic>
    </p:spTree>
    <p:extLst>
      <p:ext uri="{BB962C8B-B14F-4D97-AF65-F5344CB8AC3E}">
        <p14:creationId xmlns:p14="http://schemas.microsoft.com/office/powerpoint/2010/main" val="353374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A64216-182D-4771-AFC0-64DF4FC589FF}"/>
              </a:ext>
            </a:extLst>
          </p:cNvPr>
          <p:cNvSpPr>
            <a:spLocks noGrp="1"/>
          </p:cNvSpPr>
          <p:nvPr>
            <p:ph sz="half" idx="1"/>
          </p:nvPr>
        </p:nvSpPr>
        <p:spPr>
          <a:xfrm>
            <a:off x="375355" y="1464908"/>
            <a:ext cx="11345590" cy="2151128"/>
          </a:xfrm>
        </p:spPr>
        <p:txBody>
          <a:bodyPr>
            <a:normAutofit/>
          </a:bodyPr>
          <a:lstStyle/>
          <a:p>
            <a:r>
              <a:rPr lang="en-US" dirty="0"/>
              <a:t>Routing Engine</a:t>
            </a:r>
          </a:p>
          <a:p>
            <a:pPr lvl="1"/>
            <a:r>
              <a:rPr lang="es-GT" dirty="0"/>
              <a:t>El RE es el cerebro de la plataforma y es el responsable de realizar las actualizaciones de protocolos y administración del sistema</a:t>
            </a:r>
          </a:p>
        </p:txBody>
      </p:sp>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6119FA85-FE7B-48D7-9C70-65DAD1C8CDC5}"/>
              </a:ext>
            </a:extLst>
          </p:cNvPr>
          <p:cNvPicPr>
            <a:picLocks noGrp="1" noChangeAspect="1"/>
          </p:cNvPicPr>
          <p:nvPr>
            <p:ph sz="half" idx="13"/>
          </p:nvPr>
        </p:nvPicPr>
        <p:blipFill>
          <a:blip r:embed="rId3"/>
          <a:stretch>
            <a:fillRect/>
          </a:stretch>
        </p:blipFill>
        <p:spPr>
          <a:xfrm>
            <a:off x="2887494" y="2712450"/>
            <a:ext cx="6096333" cy="2901463"/>
          </a:xfrm>
        </p:spPr>
      </p:pic>
      <p:pic>
        <p:nvPicPr>
          <p:cNvPr id="9" name="Picture 8">
            <a:extLst>
              <a:ext uri="{FF2B5EF4-FFF2-40B4-BE49-F238E27FC236}">
                <a16:creationId xmlns:a16="http://schemas.microsoft.com/office/drawing/2014/main" id="{E4EFCF99-85C7-4D07-B8A7-08E66FE5CD75}"/>
              </a:ext>
            </a:extLst>
          </p:cNvPr>
          <p:cNvPicPr>
            <a:picLocks noChangeAspect="1"/>
          </p:cNvPicPr>
          <p:nvPr/>
        </p:nvPicPr>
        <p:blipFill>
          <a:blip r:embed="rId4"/>
          <a:stretch>
            <a:fillRect/>
          </a:stretch>
        </p:blipFill>
        <p:spPr>
          <a:xfrm>
            <a:off x="1953131" y="5613913"/>
            <a:ext cx="7965061" cy="992188"/>
          </a:xfrm>
          <a:prstGeom prst="rect">
            <a:avLst/>
          </a:prstGeom>
        </p:spPr>
      </p:pic>
    </p:spTree>
    <p:extLst>
      <p:ext uri="{BB962C8B-B14F-4D97-AF65-F5344CB8AC3E}">
        <p14:creationId xmlns:p14="http://schemas.microsoft.com/office/powerpoint/2010/main" val="1700217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Mantenimiento Inteligente del </a:t>
            </a:r>
            <a:r>
              <a:rPr lang="es-ES" dirty="0" err="1"/>
              <a:t>Routing</a:t>
            </a:r>
            <a:r>
              <a:rPr lang="es-ES" dirty="0"/>
              <a:t> </a:t>
            </a:r>
            <a:r>
              <a:rPr lang="es-ES" dirty="0" err="1"/>
              <a:t>Engine</a:t>
            </a:r>
            <a:endParaRPr lang="es-ES" dirty="0"/>
          </a:p>
          <a:p>
            <a:pPr lvl="1"/>
            <a:r>
              <a:rPr lang="es-ES" dirty="0"/>
              <a:t>El RE maneja todos los procesos de protocolo, además de otros procesos de software que controlan las interfaces del dispositivo, los componentes del chasis, la administración del sistema y el acceso de los usuarios al dispositivo. Estos procesos de software se ejecutan sobre el </a:t>
            </a:r>
            <a:r>
              <a:rPr lang="es-ES" dirty="0" err="1"/>
              <a:t>kernel</a:t>
            </a:r>
            <a:r>
              <a:rPr lang="es-ES" dirty="0"/>
              <a:t> de Junos, que interactúa con el PFE. El software dirige todo el tráfico de protocolo desde la red al RE para el procesamiento requerido.</a:t>
            </a:r>
          </a:p>
          <a:p>
            <a:r>
              <a:rPr lang="es-ES" dirty="0"/>
              <a:t>Monitoreo y Control del </a:t>
            </a:r>
            <a:r>
              <a:rPr lang="es-ES" dirty="0" err="1"/>
              <a:t>Chassis</a:t>
            </a:r>
            <a:endParaRPr lang="es-ES" dirty="0"/>
          </a:p>
          <a:p>
            <a:pPr lvl="1"/>
            <a:r>
              <a:rPr lang="es-ES" dirty="0"/>
              <a:t>El RE provee el CLI así como la GUI J-Web Estas interfaces de usuario se ejecutan por encima del </a:t>
            </a:r>
            <a:r>
              <a:rPr lang="es-ES" dirty="0" err="1"/>
              <a:t>kernel</a:t>
            </a:r>
            <a:r>
              <a:rPr lang="es-ES" dirty="0"/>
              <a:t> Junos y proveen acceso al usuario y control del dispositivo</a:t>
            </a:r>
            <a:endParaRPr lang="en-US" dirty="0"/>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spTree>
    <p:extLst>
      <p:ext uri="{BB962C8B-B14F-4D97-AF65-F5344CB8AC3E}">
        <p14:creationId xmlns:p14="http://schemas.microsoft.com/office/powerpoint/2010/main" val="244295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Proporciona una breve descripción general de las familias de dispositivos Junos y analiza los componentes clave de la arquitectura del software.</a:t>
            </a:r>
          </a:p>
          <a:p>
            <a:endParaRPr lang="es-ES"/>
          </a:p>
        </p:txBody>
      </p:sp>
      <p:sp>
        <p:nvSpPr>
          <p:cNvPr id="7" name="Content Placeholder 6">
            <a:extLst>
              <a:ext uri="{FF2B5EF4-FFF2-40B4-BE49-F238E27FC236}">
                <a16:creationId xmlns:a16="http://schemas.microsoft.com/office/drawing/2014/main" id="{4B8EE1D2-23DB-4BF2-99FE-AB677FFA5163}"/>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4" name="Imagen 4" descr="Diagrama&#10;&#10;Descripción generada automáticamente">
            <a:extLst>
              <a:ext uri="{FF2B5EF4-FFF2-40B4-BE49-F238E27FC236}">
                <a16:creationId xmlns:a16="http://schemas.microsoft.com/office/drawing/2014/main" id="{CD2424B9-5377-4709-9E14-FDB1660EE905}"/>
              </a:ext>
            </a:extLst>
          </p:cNvPr>
          <p:cNvPicPr>
            <a:picLocks noChangeAspect="1"/>
          </p:cNvPicPr>
          <p:nvPr/>
        </p:nvPicPr>
        <p:blipFill>
          <a:blip r:embed="rId3"/>
          <a:stretch>
            <a:fillRect/>
          </a:stretch>
        </p:blipFill>
        <p:spPr>
          <a:xfrm>
            <a:off x="2236237" y="4049015"/>
            <a:ext cx="7527730" cy="2398907"/>
          </a:xfrm>
          <a:prstGeom prst="rect">
            <a:avLst/>
          </a:prstGeom>
        </p:spPr>
      </p:pic>
    </p:spTree>
    <p:extLst>
      <p:ext uri="{BB962C8B-B14F-4D97-AF65-F5344CB8AC3E}">
        <p14:creationId xmlns:p14="http://schemas.microsoft.com/office/powerpoint/2010/main" val="2129402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Administración del </a:t>
            </a:r>
            <a:r>
              <a:rPr lang="es-ES" dirty="0" err="1"/>
              <a:t>Packet</a:t>
            </a:r>
            <a:r>
              <a:rPr lang="es-ES" dirty="0"/>
              <a:t> </a:t>
            </a:r>
            <a:r>
              <a:rPr lang="es-ES" dirty="0" err="1"/>
              <a:t>Forwarding</a:t>
            </a:r>
            <a:r>
              <a:rPr lang="es-ES" dirty="0"/>
              <a:t> </a:t>
            </a:r>
            <a:r>
              <a:rPr lang="es-ES" dirty="0" err="1"/>
              <a:t>Engine</a:t>
            </a:r>
            <a:endParaRPr lang="es-ES" dirty="0"/>
          </a:p>
          <a:p>
            <a:pPr lvl="1"/>
            <a:r>
              <a:rPr lang="es-ES" dirty="0"/>
              <a:t>El RE controla el PFE proporcionando tablas de reenvío (FT) precisas y actualizadas de Capa 2 y Capa 3 y descargando microcódigos y gestionando procesos de software que residen en el microcódigo de PFE. El RE recibe mensajes de estado ambiental y de hardware del PFE y actúa sobre ellos según corresponda.</a:t>
            </a:r>
          </a:p>
        </p:txBody>
      </p:sp>
      <p:sp>
        <p:nvSpPr>
          <p:cNvPr id="6" name="Content Placeholder 5">
            <a:extLst>
              <a:ext uri="{FF2B5EF4-FFF2-40B4-BE49-F238E27FC236}">
                <a16:creationId xmlns:a16="http://schemas.microsoft.com/office/drawing/2014/main" id="{B7335D75-2234-431A-9C06-C7109EEBC549}"/>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31B93D55-7286-4F55-9149-78261E7FFDDB}"/>
              </a:ext>
            </a:extLst>
          </p:cNvPr>
          <p:cNvPicPr>
            <a:picLocks noChangeAspect="1"/>
          </p:cNvPicPr>
          <p:nvPr/>
        </p:nvPicPr>
        <p:blipFill>
          <a:blip r:embed="rId2"/>
          <a:stretch>
            <a:fillRect/>
          </a:stretch>
        </p:blipFill>
        <p:spPr>
          <a:xfrm>
            <a:off x="1938075" y="3511623"/>
            <a:ext cx="8315849" cy="2552980"/>
          </a:xfrm>
          <a:prstGeom prst="rect">
            <a:avLst/>
          </a:prstGeom>
        </p:spPr>
      </p:pic>
    </p:spTree>
    <p:extLst>
      <p:ext uri="{BB962C8B-B14F-4D97-AF65-F5344CB8AC3E}">
        <p14:creationId xmlns:p14="http://schemas.microsoft.com/office/powerpoint/2010/main" val="1999419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Es el componente central del procesamiento de la tabla de reenvío (</a:t>
            </a:r>
            <a:r>
              <a:rPr lang="es-GT" dirty="0" err="1"/>
              <a:t>forwarding</a:t>
            </a:r>
            <a:r>
              <a:rPr lang="es-GT" dirty="0"/>
              <a:t> table).</a:t>
            </a:r>
          </a:p>
          <a:p>
            <a:pPr lvl="1"/>
            <a:r>
              <a:rPr lang="es-GT" dirty="0"/>
              <a:t>Reenviá el trafico sistemáticamente basado en su copia local de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6B153E2-8EB3-4ACF-BF15-DA4401710F83}"/>
              </a:ext>
            </a:extLst>
          </p:cNvPr>
          <p:cNvPicPr>
            <a:picLocks noGrp="1" noChangeAspect="1"/>
          </p:cNvPicPr>
          <p:nvPr>
            <p:ph sz="half" idx="13"/>
          </p:nvPr>
        </p:nvPicPr>
        <p:blipFill>
          <a:blip r:embed="rId2"/>
          <a:stretch>
            <a:fillRect/>
          </a:stretch>
        </p:blipFill>
        <p:spPr>
          <a:xfrm>
            <a:off x="2449698" y="3366662"/>
            <a:ext cx="7292604" cy="2983338"/>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08426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Es una copia sincronizada de la información creada dentro del RE y proporcionada por el RE.</a:t>
            </a:r>
          </a:p>
          <a:p>
            <a:pPr lvl="2"/>
            <a:r>
              <a:rPr lang="es-GT" dirty="0"/>
              <a:t>Esto permite al PFE reenviar trafico de forma mas eficiente y elimina la necesidad de consultar al RE cada vez que un paquete necesita ser procesado.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BF9BCFB3-F95E-4F37-803E-BF41F11891F8}"/>
              </a:ext>
            </a:extLst>
          </p:cNvPr>
          <p:cNvPicPr>
            <a:picLocks noGrp="1" noChangeAspect="1"/>
          </p:cNvPicPr>
          <p:nvPr>
            <p:ph sz="half" idx="13"/>
          </p:nvPr>
        </p:nvPicPr>
        <p:blipFill>
          <a:blip r:embed="rId2"/>
          <a:stretch>
            <a:fillRect/>
          </a:stretch>
        </p:blipFill>
        <p:spPr>
          <a:xfrm>
            <a:off x="2423160" y="3429000"/>
            <a:ext cx="7025640" cy="2972898"/>
          </a:xfrm>
        </p:spPr>
      </p:pic>
    </p:spTree>
    <p:extLst>
      <p:ext uri="{BB962C8B-B14F-4D97-AF65-F5344CB8AC3E}">
        <p14:creationId xmlns:p14="http://schemas.microsoft.com/office/powerpoint/2010/main" val="3518549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Permite a las plataformas que ejecutan Junos OS a continuar reenviando trafico durante inestabilidades en el plano de control.</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10733925-9B38-45F1-BE7B-0232451EE76A}"/>
              </a:ext>
            </a:extLst>
          </p:cNvPr>
          <p:cNvPicPr>
            <a:picLocks noGrp="1" noChangeAspect="1"/>
          </p:cNvPicPr>
          <p:nvPr>
            <p:ph sz="half" idx="13"/>
          </p:nvPr>
        </p:nvPicPr>
        <p:blipFill>
          <a:blip r:embed="rId2"/>
          <a:stretch>
            <a:fillRect/>
          </a:stretch>
        </p:blipFill>
        <p:spPr>
          <a:xfrm>
            <a:off x="2456622" y="3024362"/>
            <a:ext cx="7278755" cy="3325638"/>
          </a:xfrm>
        </p:spPr>
      </p:pic>
    </p:spTree>
    <p:extLst>
      <p:ext uri="{BB962C8B-B14F-4D97-AF65-F5344CB8AC3E}">
        <p14:creationId xmlns:p14="http://schemas.microsoft.com/office/powerpoint/2010/main" val="3481122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La tabla de reenvío del PFE</a:t>
            </a:r>
          </a:p>
          <a:p>
            <a:pPr lvl="2"/>
            <a:r>
              <a:rPr lang="es-GT" dirty="0"/>
              <a:t>Utiliza las tablas de reenvío de Capas 2 y Capa 3 para reenviar trafico a su destino.</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Content Placeholder 7">
            <a:extLst>
              <a:ext uri="{FF2B5EF4-FFF2-40B4-BE49-F238E27FC236}">
                <a16:creationId xmlns:a16="http://schemas.microsoft.com/office/drawing/2014/main" id="{ECAADC8D-C9DA-4467-8A74-D85B5DEF4D70}"/>
              </a:ext>
            </a:extLst>
          </p:cNvPr>
          <p:cNvPicPr>
            <a:picLocks noGrp="1" noChangeAspect="1"/>
          </p:cNvPicPr>
          <p:nvPr>
            <p:ph sz="half" idx="13"/>
          </p:nvPr>
        </p:nvPicPr>
        <p:blipFill>
          <a:blip r:embed="rId2"/>
          <a:stretch>
            <a:fillRect/>
          </a:stretch>
        </p:blipFill>
        <p:spPr>
          <a:xfrm>
            <a:off x="2930256" y="3079507"/>
            <a:ext cx="6331487" cy="3270493"/>
          </a:xfrm>
        </p:spPr>
      </p:pic>
    </p:spTree>
    <p:extLst>
      <p:ext uri="{BB962C8B-B14F-4D97-AF65-F5344CB8AC3E}">
        <p14:creationId xmlns:p14="http://schemas.microsoft.com/office/powerpoint/2010/main" val="1766156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Adicional al reenvío del trafico, el PFE también implementa algunos servicios avanzados como:</a:t>
            </a:r>
          </a:p>
          <a:p>
            <a:pPr lvl="2"/>
            <a:r>
              <a:rPr lang="es-GT" sz="2400" dirty="0" err="1"/>
              <a:t>Policer</a:t>
            </a:r>
            <a:r>
              <a:rPr lang="es-GT" sz="2400" dirty="0"/>
              <a:t> (agente de limitación de tráfico)</a:t>
            </a:r>
          </a:p>
          <a:p>
            <a:pPr lvl="2"/>
            <a:r>
              <a:rPr lang="es-GT" sz="2400" dirty="0"/>
              <a:t>Filtros de Firewall sin estado (</a:t>
            </a:r>
            <a:r>
              <a:rPr lang="es-GT" sz="2400" dirty="0" err="1"/>
              <a:t>stateless</a:t>
            </a:r>
            <a:r>
              <a:rPr lang="es-GT" sz="2400" dirty="0"/>
              <a:t>)</a:t>
            </a:r>
          </a:p>
          <a:p>
            <a:pPr lvl="2"/>
            <a:r>
              <a:rPr lang="es-GT" sz="2400" dirty="0"/>
              <a:t>Clase de Servicio (</a:t>
            </a:r>
            <a:r>
              <a:rPr lang="es-GT" sz="2400" dirty="0" err="1"/>
              <a:t>CoS</a:t>
            </a:r>
            <a:r>
              <a:rPr lang="es-GT" sz="2400" dirty="0"/>
              <a:t>)</a:t>
            </a:r>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9" name="Picture 18">
            <a:extLst>
              <a:ext uri="{FF2B5EF4-FFF2-40B4-BE49-F238E27FC236}">
                <a16:creationId xmlns:a16="http://schemas.microsoft.com/office/drawing/2014/main" id="{FE0698D0-026A-4461-A150-BD8323031E47}"/>
              </a:ext>
            </a:extLst>
          </p:cNvPr>
          <p:cNvPicPr>
            <a:picLocks noChangeAspect="1"/>
          </p:cNvPicPr>
          <p:nvPr/>
        </p:nvPicPr>
        <p:blipFill>
          <a:blip r:embed="rId2"/>
          <a:stretch>
            <a:fillRect/>
          </a:stretch>
        </p:blipFill>
        <p:spPr>
          <a:xfrm>
            <a:off x="7096716" y="3429000"/>
            <a:ext cx="4641920" cy="3134360"/>
          </a:xfrm>
          <a:prstGeom prst="rect">
            <a:avLst/>
          </a:prstGeom>
        </p:spPr>
      </p:pic>
    </p:spTree>
    <p:extLst>
      <p:ext uri="{BB962C8B-B14F-4D97-AF65-F5344CB8AC3E}">
        <p14:creationId xmlns:p14="http://schemas.microsoft.com/office/powerpoint/2010/main" val="1048045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normAutofit/>
          </a:bodyPr>
          <a:lstStyle/>
          <a:p>
            <a:r>
              <a:rPr lang="es-GT" dirty="0" err="1"/>
              <a:t>Packet</a:t>
            </a:r>
            <a:r>
              <a:rPr lang="es-GT" dirty="0"/>
              <a:t> </a:t>
            </a:r>
            <a:r>
              <a:rPr lang="es-GT" dirty="0" err="1"/>
              <a:t>Forwarding</a:t>
            </a:r>
            <a:r>
              <a:rPr lang="es-GT" dirty="0"/>
              <a:t> </a:t>
            </a:r>
            <a:r>
              <a:rPr lang="es-GT" dirty="0" err="1"/>
              <a:t>Engine</a:t>
            </a:r>
            <a:endParaRPr lang="es-GT" dirty="0"/>
          </a:p>
          <a:p>
            <a:pPr lvl="1"/>
            <a:r>
              <a:rPr lang="es-GT" dirty="0"/>
              <a:t>Otros servicios están disponibles mediante tarjetas de interfaz especiales las cuales se pueden agregar al complejo de PFE</a:t>
            </a:r>
            <a:endParaRPr lang="es-GT" sz="2400" dirty="0"/>
          </a:p>
          <a:p>
            <a:pPr lvl="1"/>
            <a:endParaRPr lang="es-GT"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128A132-C0CB-477B-BBDC-20179EE0BFB2}"/>
              </a:ext>
            </a:extLst>
          </p:cNvPr>
          <p:cNvPicPr>
            <a:picLocks noChangeAspect="1"/>
          </p:cNvPicPr>
          <p:nvPr/>
        </p:nvPicPr>
        <p:blipFill>
          <a:blip r:embed="rId2"/>
          <a:stretch>
            <a:fillRect/>
          </a:stretch>
        </p:blipFill>
        <p:spPr>
          <a:xfrm>
            <a:off x="2497411" y="3255840"/>
            <a:ext cx="6966629" cy="2902761"/>
          </a:xfrm>
          <a:prstGeom prst="rect">
            <a:avLst/>
          </a:prstGeom>
        </p:spPr>
      </p:pic>
    </p:spTree>
    <p:extLst>
      <p:ext uri="{BB962C8B-B14F-4D97-AF65-F5344CB8AC3E}">
        <p14:creationId xmlns:p14="http://schemas.microsoft.com/office/powerpoint/2010/main" val="3169895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err="1"/>
              <a:t>Check</a:t>
            </a:r>
            <a:r>
              <a:rPr lang="es-GT" dirty="0"/>
              <a:t> </a:t>
            </a:r>
            <a:r>
              <a:rPr lang="es-GT" dirty="0" err="1"/>
              <a:t>your</a:t>
            </a:r>
            <a:r>
              <a:rPr lang="es-GT" dirty="0"/>
              <a:t> </a:t>
            </a:r>
            <a:r>
              <a:rPr lang="es-GT" dirty="0" err="1"/>
              <a:t>undersanding</a:t>
            </a:r>
            <a:endParaRPr lang="es-GT" dirty="0"/>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618495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consta de todo el tráfico que ingresa a un puerto de red de entrada, se compara con las entradas de la tabla de reenvío y finalmente se reenvía por un puerto de red de salida hacia su destino.</a:t>
            </a:r>
          </a:p>
          <a:p>
            <a:pPr lvl="1"/>
            <a:r>
              <a:rPr lang="es-ES" dirty="0"/>
              <a:t>Debe existir una entrada coincidente en la tabla de 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1" name="Content Placeholder 10">
            <a:extLst>
              <a:ext uri="{FF2B5EF4-FFF2-40B4-BE49-F238E27FC236}">
                <a16:creationId xmlns:a16="http://schemas.microsoft.com/office/drawing/2014/main" id="{4EF5CD81-E679-46BA-BBDB-BF81150F8AA2}"/>
              </a:ext>
            </a:extLst>
          </p:cNvPr>
          <p:cNvPicPr>
            <a:picLocks noGrp="1" noChangeAspect="1"/>
          </p:cNvPicPr>
          <p:nvPr>
            <p:ph sz="half" idx="13"/>
          </p:nvPr>
        </p:nvPicPr>
        <p:blipFill>
          <a:blip r:embed="rId2"/>
          <a:stretch>
            <a:fillRect/>
          </a:stretch>
        </p:blipFill>
        <p:spPr>
          <a:xfrm>
            <a:off x="2872783" y="3674123"/>
            <a:ext cx="6446433" cy="2675877"/>
          </a:xfrm>
        </p:spPr>
      </p:pic>
    </p:spTree>
    <p:extLst>
      <p:ext uri="{BB962C8B-B14F-4D97-AF65-F5344CB8AC3E}">
        <p14:creationId xmlns:p14="http://schemas.microsoft.com/office/powerpoint/2010/main" val="482175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pasa únicamente por el plano de reenvío y nunca es enviado hacia o procesado por el plano de control</a:t>
            </a:r>
          </a:p>
          <a:p>
            <a:pPr lvl="1"/>
            <a:r>
              <a:rPr lang="es-ES" dirty="0"/>
              <a:t>El PFE utiliza la tabla de reenvío proporcionada por el RE</a:t>
            </a:r>
          </a:p>
          <a:p>
            <a:pPr lvl="1"/>
            <a:r>
              <a:rPr lang="es-ES" dirty="0"/>
              <a:t>Al procesar el trafico de transito a través del plano de reenvío únicamente, las plataformas que ejecutan Junos OS pueden lograr tazas predecibles de alto rendimiento.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9" name="Content Placeholder 8">
            <a:extLst>
              <a:ext uri="{FF2B5EF4-FFF2-40B4-BE49-F238E27FC236}">
                <a16:creationId xmlns:a16="http://schemas.microsoft.com/office/drawing/2014/main" id="{1F49A60A-FA2F-4E50-9E05-CEFE30E8784C}"/>
              </a:ext>
            </a:extLst>
          </p:cNvPr>
          <p:cNvPicPr>
            <a:picLocks noGrp="1" noChangeAspect="1"/>
          </p:cNvPicPr>
          <p:nvPr>
            <p:ph sz="half" idx="13"/>
          </p:nvPr>
        </p:nvPicPr>
        <p:blipFill>
          <a:blip r:embed="rId2"/>
          <a:stretch>
            <a:fillRect/>
          </a:stretch>
        </p:blipFill>
        <p:spPr>
          <a:xfrm>
            <a:off x="6598882" y="2578746"/>
            <a:ext cx="5096586" cy="2114845"/>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83511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Información general</a:t>
            </a:r>
          </a:p>
          <a:p>
            <a:pPr lvl="1"/>
            <a:r>
              <a:rPr lang="es-ES"/>
              <a:t>El curso Introducción al Sistema Operativo Junos:</a:t>
            </a:r>
          </a:p>
          <a:p>
            <a:pPr lvl="2"/>
            <a:r>
              <a:rPr lang="es-ES"/>
              <a:t>Profundiza en el conocimiento básico de enrutamiento y ejemplos de configuración que incluyen conceptos generales de enrutamiento, política de enrutamiento y filtros de firewall.</a:t>
            </a:r>
          </a:p>
          <a:p>
            <a:pPr lvl="2"/>
            <a:r>
              <a:rPr lang="es-ES"/>
              <a:t>Este curso se basa en Junos OS versión 19.2R1.8</a:t>
            </a:r>
          </a:p>
          <a:p>
            <a:endParaRPr lang="es-ES"/>
          </a:p>
        </p:txBody>
      </p:sp>
      <p:sp>
        <p:nvSpPr>
          <p:cNvPr id="7" name="Content Placeholder 6">
            <a:extLst>
              <a:ext uri="{FF2B5EF4-FFF2-40B4-BE49-F238E27FC236}">
                <a16:creationId xmlns:a16="http://schemas.microsoft.com/office/drawing/2014/main" id="{C5F99718-C79E-4E8F-AD02-2EA97EFC58AF}"/>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5" name="Imagen 5" descr="Interfaz de usuario gráfica&#10;&#10;Descripción generada automáticamente">
            <a:extLst>
              <a:ext uri="{FF2B5EF4-FFF2-40B4-BE49-F238E27FC236}">
                <a16:creationId xmlns:a16="http://schemas.microsoft.com/office/drawing/2014/main" id="{B9AAFF82-FCA6-4FFB-ACA3-0BC07942EA06}"/>
              </a:ext>
            </a:extLst>
          </p:cNvPr>
          <p:cNvPicPr>
            <a:picLocks noChangeAspect="1"/>
          </p:cNvPicPr>
          <p:nvPr/>
        </p:nvPicPr>
        <p:blipFill>
          <a:blip r:embed="rId3"/>
          <a:stretch>
            <a:fillRect/>
          </a:stretch>
        </p:blipFill>
        <p:spPr>
          <a:xfrm>
            <a:off x="569816" y="3429000"/>
            <a:ext cx="11052368" cy="2062162"/>
          </a:xfrm>
          <a:prstGeom prst="rect">
            <a:avLst/>
          </a:prstGeom>
        </p:spPr>
      </p:pic>
    </p:spTree>
    <p:extLst>
      <p:ext uri="{BB962C8B-B14F-4D97-AF65-F5344CB8AC3E}">
        <p14:creationId xmlns:p14="http://schemas.microsoft.com/office/powerpoint/2010/main" val="3061900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puede ser tanto tráfico </a:t>
            </a:r>
            <a:r>
              <a:rPr lang="es-ES" i="1" dirty="0" err="1"/>
              <a:t>unicast</a:t>
            </a:r>
            <a:r>
              <a:rPr lang="es-ES" i="1" dirty="0"/>
              <a:t> </a:t>
            </a:r>
            <a:r>
              <a:rPr lang="es-ES" dirty="0"/>
              <a:t>como tráfico </a:t>
            </a:r>
            <a:r>
              <a:rPr lang="es-ES" i="1" dirty="0" err="1"/>
              <a:t>multicast</a:t>
            </a:r>
            <a:r>
              <a:rPr lang="es-ES" i="1" dirty="0"/>
              <a:t>.</a:t>
            </a:r>
            <a:endParaRPr lang="en-US" i="1"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7737492-5C2A-47AA-AA6F-8596DAFF3839}"/>
              </a:ext>
            </a:extLst>
          </p:cNvPr>
          <p:cNvPicPr>
            <a:picLocks noGrp="1" noChangeAspect="1"/>
          </p:cNvPicPr>
          <p:nvPr>
            <p:ph sz="half" idx="13"/>
          </p:nvPr>
        </p:nvPicPr>
        <p:blipFill>
          <a:blip r:embed="rId2"/>
          <a:stretch>
            <a:fillRect/>
          </a:stretch>
        </p:blipFill>
        <p:spPr>
          <a:xfrm>
            <a:off x="3060031" y="2791689"/>
            <a:ext cx="5976237" cy="318360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975149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a:bodyPr>
          <a:lstStyle/>
          <a:p>
            <a:r>
              <a:rPr lang="es-GT" dirty="0"/>
              <a:t>Procesamiento del Trafico de Tránsito</a:t>
            </a:r>
          </a:p>
          <a:p>
            <a:pPr lvl="1"/>
            <a:r>
              <a:rPr lang="es-ES" dirty="0"/>
              <a:t>El trafico de tránsito </a:t>
            </a:r>
            <a:r>
              <a:rPr lang="es-ES" dirty="0" err="1"/>
              <a:t>unicast</a:t>
            </a:r>
            <a:r>
              <a:rPr lang="es-ES" dirty="0"/>
              <a:t> entra por un puerto de ingreso y se transmite exactamente por un solo puerto de egreso, para llegar a su destino.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31" name="Content Placeholder 30">
            <a:extLst>
              <a:ext uri="{FF2B5EF4-FFF2-40B4-BE49-F238E27FC236}">
                <a16:creationId xmlns:a16="http://schemas.microsoft.com/office/drawing/2014/main" id="{D51A7FEF-E1F3-4E56-9505-07A50643F177}"/>
              </a:ext>
            </a:extLst>
          </p:cNvPr>
          <p:cNvPicPr>
            <a:picLocks noGrp="1" noChangeAspect="1"/>
          </p:cNvPicPr>
          <p:nvPr>
            <p:ph sz="half" idx="13"/>
          </p:nvPr>
        </p:nvPicPr>
        <p:blipFill>
          <a:blip r:embed="rId2"/>
          <a:stretch>
            <a:fillRect/>
          </a:stretch>
        </p:blipFill>
        <p:spPr>
          <a:xfrm>
            <a:off x="2512365" y="3216911"/>
            <a:ext cx="7167270" cy="2921000"/>
          </a:xfrm>
        </p:spPr>
      </p:pic>
    </p:spTree>
    <p:extLst>
      <p:ext uri="{BB962C8B-B14F-4D97-AF65-F5344CB8AC3E}">
        <p14:creationId xmlns:p14="http://schemas.microsoft.com/office/powerpoint/2010/main" val="3663120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1326781"/>
          </a:xfrm>
        </p:spPr>
        <p:txBody>
          <a:bodyPr>
            <a:normAutofit fontScale="92500" lnSpcReduction="10000"/>
          </a:bodyPr>
          <a:lstStyle/>
          <a:p>
            <a:r>
              <a:rPr lang="es-GT" dirty="0"/>
              <a:t>Procesamiento del Trafico de Tránsito</a:t>
            </a:r>
          </a:p>
          <a:p>
            <a:pPr lvl="1"/>
            <a:r>
              <a:rPr lang="es-ES" dirty="0"/>
              <a:t>El trafico de tránsito </a:t>
            </a:r>
            <a:r>
              <a:rPr lang="es-ES" i="1" dirty="0" err="1"/>
              <a:t>multicast</a:t>
            </a:r>
            <a:r>
              <a:rPr lang="es-ES" dirty="0"/>
              <a:t> también entre al dispositivo de transito mediante una sola interfaz de ingreso, sin embargo puede ser replicado y enviado hacia múltiples puertos de egreso, dependiendo del numero de receptores multicas en el entorno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58079329-D677-43CC-8DEE-00414685F81F}"/>
              </a:ext>
            </a:extLst>
          </p:cNvPr>
          <p:cNvPicPr>
            <a:picLocks noGrp="1" noChangeAspect="1"/>
          </p:cNvPicPr>
          <p:nvPr>
            <p:ph sz="half" idx="13"/>
          </p:nvPr>
        </p:nvPicPr>
        <p:blipFill>
          <a:blip r:embed="rId2"/>
          <a:stretch>
            <a:fillRect/>
          </a:stretch>
        </p:blipFill>
        <p:spPr>
          <a:xfrm>
            <a:off x="2368415" y="3101039"/>
            <a:ext cx="7455170" cy="3010201"/>
          </a:xfrm>
        </p:spPr>
      </p:pic>
    </p:spTree>
    <p:extLst>
      <p:ext uri="{BB962C8B-B14F-4D97-AF65-F5344CB8AC3E}">
        <p14:creationId xmlns:p14="http://schemas.microsoft.com/office/powerpoint/2010/main" val="541574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A diferencia el tráfico de transito, el tráfico de excepción no traspasa el dispositivo local.</a:t>
            </a:r>
          </a:p>
          <a:p>
            <a:pPr lvl="1"/>
            <a:r>
              <a:rPr lang="es-GT" dirty="0"/>
              <a:t>El trafico de excepción es </a:t>
            </a:r>
            <a:r>
              <a:rPr lang="es-GT" b="1" dirty="0"/>
              <a:t>procesado</a:t>
            </a:r>
            <a:r>
              <a:rPr lang="es-GT" dirty="0"/>
              <a:t> por el sistema local.</a:t>
            </a:r>
          </a:p>
          <a:p>
            <a:pPr lvl="1"/>
            <a:r>
              <a:rPr lang="es-GT" dirty="0"/>
              <a:t>Este requiere un manejo especial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2"/>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Junos OS </a:t>
            </a:r>
            <a:r>
              <a:rPr lang="en-US" dirty="0" err="1"/>
              <a:t>envía</a:t>
            </a:r>
            <a:r>
              <a:rPr lang="en-US" dirty="0"/>
              <a:t> </a:t>
            </a:r>
            <a:r>
              <a:rPr lang="en-US" dirty="0" err="1"/>
              <a:t>todo</a:t>
            </a:r>
            <a:r>
              <a:rPr lang="en-US" dirty="0"/>
              <a:t> </a:t>
            </a:r>
            <a:r>
              <a:rPr lang="en-US" dirty="0" err="1"/>
              <a:t>el</a:t>
            </a:r>
            <a:r>
              <a:rPr lang="en-US" dirty="0"/>
              <a:t> </a:t>
            </a:r>
            <a:r>
              <a:rPr lang="en-US" dirty="0" err="1"/>
              <a:t>tráfico</a:t>
            </a:r>
            <a:r>
              <a:rPr lang="en-US" dirty="0"/>
              <a:t> de </a:t>
            </a:r>
            <a:r>
              <a:rPr lang="en-US" dirty="0" err="1"/>
              <a:t>excepción</a:t>
            </a:r>
            <a:r>
              <a:rPr lang="en-US" dirty="0"/>
              <a:t> </a:t>
            </a:r>
            <a:r>
              <a:rPr lang="en-US" dirty="0" err="1"/>
              <a:t>destinado</a:t>
            </a:r>
            <a:r>
              <a:rPr lang="en-US" dirty="0"/>
              <a:t> </a:t>
            </a:r>
            <a:r>
              <a:rPr lang="en-US" dirty="0" err="1"/>
              <a:t>hacia</a:t>
            </a:r>
            <a:r>
              <a:rPr lang="en-US" dirty="0"/>
              <a:t> </a:t>
            </a:r>
            <a:r>
              <a:rPr lang="en-US" dirty="0" err="1"/>
              <a:t>el</a:t>
            </a:r>
            <a:r>
              <a:rPr lang="en-US" dirty="0"/>
              <a:t> RE por medio de un enlace </a:t>
            </a:r>
            <a:r>
              <a:rPr lang="en-US" dirty="0" err="1"/>
              <a:t>interno</a:t>
            </a:r>
            <a:r>
              <a:rPr lang="en-US" dirty="0"/>
              <a:t> </a:t>
            </a:r>
            <a:r>
              <a:rPr lang="en-US" dirty="0" err="1"/>
              <a:t>el</a:t>
            </a:r>
            <a:r>
              <a:rPr lang="en-US" dirty="0"/>
              <a:t> </a:t>
            </a:r>
            <a:r>
              <a:rPr lang="en-US" dirty="0" err="1"/>
              <a:t>cual</a:t>
            </a:r>
            <a:r>
              <a:rPr lang="en-US" dirty="0"/>
              <a:t> </a:t>
            </a:r>
            <a:r>
              <a:rPr lang="en-US" dirty="0" err="1"/>
              <a:t>conecta</a:t>
            </a:r>
            <a:r>
              <a:rPr lang="en-US" dirty="0"/>
              <a:t> </a:t>
            </a:r>
            <a:r>
              <a:rPr lang="en-US" dirty="0" err="1"/>
              <a:t>el</a:t>
            </a:r>
            <a:r>
              <a:rPr lang="en-US" dirty="0"/>
              <a:t> </a:t>
            </a:r>
            <a:r>
              <a:rPr lang="en-US" dirty="0" err="1"/>
              <a:t>plano</a:t>
            </a:r>
            <a:r>
              <a:rPr lang="en-US" dirty="0"/>
              <a:t> de control con </a:t>
            </a:r>
            <a:r>
              <a:rPr lang="en-US" dirty="0" err="1"/>
              <a:t>el</a:t>
            </a:r>
            <a:r>
              <a:rPr lang="en-US" dirty="0"/>
              <a:t> </a:t>
            </a:r>
            <a:r>
              <a:rPr lang="en-US" dirty="0" err="1"/>
              <a:t>plano</a:t>
            </a:r>
            <a:r>
              <a:rPr lang="en-US" dirty="0"/>
              <a:t> de </a:t>
            </a:r>
            <a:r>
              <a:rPr lang="en-US" dirty="0" err="1"/>
              <a:t>reenvío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2"/>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n-US" dirty="0"/>
              <a:t>El </a:t>
            </a:r>
            <a:r>
              <a:rPr lang="en-US" dirty="0" err="1"/>
              <a:t>tráfico</a:t>
            </a:r>
            <a:r>
              <a:rPr lang="en-US" dirty="0"/>
              <a:t> de </a:t>
            </a:r>
            <a:r>
              <a:rPr lang="en-US" dirty="0" err="1"/>
              <a:t>excepcion</a:t>
            </a:r>
            <a:r>
              <a:rPr lang="en-US" dirty="0"/>
              <a:t> </a:t>
            </a:r>
            <a:r>
              <a:rPr lang="en-US" dirty="0" err="1"/>
              <a:t>tiene</a:t>
            </a:r>
            <a:r>
              <a:rPr lang="en-US" dirty="0"/>
              <a:t> </a:t>
            </a:r>
            <a:r>
              <a:rPr lang="en-US" dirty="0" err="1"/>
              <a:t>limite</a:t>
            </a:r>
            <a:r>
              <a:rPr lang="en-US" dirty="0"/>
              <a:t> de </a:t>
            </a:r>
            <a:r>
              <a:rPr lang="en-US" dirty="0" err="1"/>
              <a:t>taza</a:t>
            </a:r>
            <a:r>
              <a:rPr lang="en-US" dirty="0"/>
              <a:t> de transmission </a:t>
            </a:r>
            <a:r>
              <a:rPr lang="en-US" dirty="0" err="1"/>
              <a:t>en</a:t>
            </a:r>
            <a:r>
              <a:rPr lang="en-US" dirty="0"/>
              <a:t> </a:t>
            </a:r>
            <a:r>
              <a:rPr lang="en-US" dirty="0" err="1"/>
              <a:t>su</a:t>
            </a:r>
            <a:r>
              <a:rPr lang="en-US" dirty="0"/>
              <a:t> enlace </a:t>
            </a:r>
            <a:r>
              <a:rPr lang="en-US" dirty="0" err="1"/>
              <a:t>interno</a:t>
            </a:r>
            <a:r>
              <a:rPr lang="en-US" dirty="0"/>
              <a:t> para </a:t>
            </a:r>
            <a:r>
              <a:rPr lang="en-US" dirty="0" err="1"/>
              <a:t>proteger</a:t>
            </a:r>
            <a:r>
              <a:rPr lang="en-US" dirty="0"/>
              <a:t> al RE de </a:t>
            </a:r>
            <a:r>
              <a:rPr lang="en-US" dirty="0" err="1"/>
              <a:t>potenciales</a:t>
            </a:r>
            <a:r>
              <a:rPr lang="en-US" dirty="0"/>
              <a:t> </a:t>
            </a:r>
            <a:r>
              <a:rPr lang="en-US" dirty="0" err="1"/>
              <a:t>ataques</a:t>
            </a:r>
            <a:r>
              <a:rPr lang="en-US" dirty="0"/>
              <a:t> de DoS. (</a:t>
            </a:r>
            <a:r>
              <a:rPr lang="en-US" dirty="0" err="1"/>
              <a:t>Denegación</a:t>
            </a:r>
            <a:r>
              <a:rPr lang="en-US" dirty="0"/>
              <a:t> de </a:t>
            </a:r>
            <a:r>
              <a:rPr lang="en-US" dirty="0" err="1"/>
              <a:t>Servicio</a:t>
            </a:r>
            <a:r>
              <a:rPr lang="en-US" dirty="0"/>
              <a:t>)</a:t>
            </a:r>
          </a:p>
          <a:p>
            <a:pPr lvl="1"/>
            <a:r>
              <a:rPr lang="en-US" dirty="0"/>
              <a:t>El </a:t>
            </a:r>
            <a:r>
              <a:rPr lang="en-US" dirty="0" err="1"/>
              <a:t>tráfico</a:t>
            </a:r>
            <a:r>
              <a:rPr lang="en-US" dirty="0"/>
              <a:t> de control </a:t>
            </a:r>
            <a:r>
              <a:rPr lang="en-US" dirty="0" err="1"/>
              <a:t>recibe</a:t>
            </a:r>
            <a:r>
              <a:rPr lang="en-US" dirty="0"/>
              <a:t> </a:t>
            </a:r>
            <a:r>
              <a:rPr lang="en-US" dirty="0" err="1"/>
              <a:t>preferencia</a:t>
            </a:r>
            <a:r>
              <a:rPr lang="en-US" dirty="0"/>
              <a:t> </a:t>
            </a:r>
            <a:r>
              <a:rPr lang="en-US" dirty="0" err="1"/>
              <a:t>cuando</a:t>
            </a:r>
            <a:r>
              <a:rPr lang="en-US" dirty="0"/>
              <a:t> </a:t>
            </a:r>
            <a:r>
              <a:rPr lang="en-US" dirty="0" err="1"/>
              <a:t>existe</a:t>
            </a:r>
            <a:r>
              <a:rPr lang="en-US" dirty="0"/>
              <a:t> una congestion.</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 name="Content Placeholder 9">
            <a:extLst>
              <a:ext uri="{FF2B5EF4-FFF2-40B4-BE49-F238E27FC236}">
                <a16:creationId xmlns:a16="http://schemas.microsoft.com/office/drawing/2014/main" id="{23ED5DB0-567A-437F-8990-662C15861169}"/>
              </a:ext>
            </a:extLst>
          </p:cNvPr>
          <p:cNvPicPr>
            <a:picLocks noGrp="1" noChangeAspect="1"/>
          </p:cNvPicPr>
          <p:nvPr>
            <p:ph sz="half" idx="13"/>
          </p:nvPr>
        </p:nvPicPr>
        <p:blipFill>
          <a:blip r:embed="rId3"/>
          <a:stretch>
            <a:fillRect/>
          </a:stretch>
        </p:blipFill>
        <p:spPr>
          <a:xfrm>
            <a:off x="3086512" y="2975443"/>
            <a:ext cx="6018976" cy="3476477"/>
          </a:xfrm>
        </p:spPr>
      </p:pic>
    </p:spTree>
    <p:extLst>
      <p:ext uri="{BB962C8B-B14F-4D97-AF65-F5344CB8AC3E}">
        <p14:creationId xmlns:p14="http://schemas.microsoft.com/office/powerpoint/2010/main" val="965112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Las plataformas que ejecutan Junos OS vienen en muchas formas y tamaños y están destinadas a una serie de escenarios de implementación.</a:t>
            </a:r>
          </a:p>
          <a:p>
            <a:pPr lvl="1"/>
            <a:r>
              <a:rPr lang="es-ES" dirty="0"/>
              <a:t>Las plataformas que ejecutan Junos OS abarcan conmutación, enrutamiento y seguridad, y son adecuadas para una variedad de entornos de red.</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3108DF6C-12DD-4352-9D0D-F5B1E9C4D6AC}"/>
              </a:ext>
            </a:extLst>
          </p:cNvPr>
          <p:cNvPicPr>
            <a:picLocks noGrp="1" noChangeAspect="1"/>
          </p:cNvPicPr>
          <p:nvPr>
            <p:ph sz="half" idx="13"/>
          </p:nvPr>
        </p:nvPicPr>
        <p:blipFill>
          <a:blip r:embed="rId2"/>
          <a:stretch>
            <a:fillRect/>
          </a:stretch>
        </p:blipFill>
        <p:spPr>
          <a:xfrm>
            <a:off x="1245117" y="3906643"/>
            <a:ext cx="9701766" cy="243263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2977602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ES" dirty="0"/>
              <a:t>Descripción general de los dispositivos Junos</a:t>
            </a:r>
          </a:p>
          <a:p>
            <a:pPr lvl="1"/>
            <a:r>
              <a:rPr lang="es-ES" dirty="0"/>
              <a:t>Junos OS proporciona una infraestructura de IP de extremo a extremo consistente en entornos de pequeñas empresas y en las redes de proveedores de servicios más grandes por igual.</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9" name="Content Placeholder 8">
            <a:extLst>
              <a:ext uri="{FF2B5EF4-FFF2-40B4-BE49-F238E27FC236}">
                <a16:creationId xmlns:a16="http://schemas.microsoft.com/office/drawing/2014/main" id="{063B06B3-CD56-4D43-A936-01F45665EB7C}"/>
              </a:ext>
            </a:extLst>
          </p:cNvPr>
          <p:cNvPicPr>
            <a:picLocks noGrp="1" noChangeAspect="1"/>
          </p:cNvPicPr>
          <p:nvPr>
            <p:ph sz="half" idx="13"/>
          </p:nvPr>
        </p:nvPicPr>
        <p:blipFill>
          <a:blip r:embed="rId2"/>
          <a:stretch>
            <a:fillRect/>
          </a:stretch>
        </p:blipFill>
        <p:spPr>
          <a:xfrm>
            <a:off x="2284095" y="2894741"/>
            <a:ext cx="8124825" cy="3455259"/>
          </a:xfrm>
        </p:spPr>
      </p:pic>
    </p:spTree>
    <p:extLst>
      <p:ext uri="{BB962C8B-B14F-4D97-AF65-F5344CB8AC3E}">
        <p14:creationId xmlns:p14="http://schemas.microsoft.com/office/powerpoint/2010/main" val="414949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293511" y="1465084"/>
            <a:ext cx="3745089" cy="4351338"/>
          </a:xfrm>
        </p:spPr>
        <p:txBody>
          <a:bodyPr vert="horz" lIns="91440" tIns="45720" rIns="91440" bIns="45720" rtlCol="0" anchor="t">
            <a:normAutofit/>
          </a:bodyPr>
          <a:lstStyle/>
          <a:p>
            <a:r>
              <a:rPr lang="es-ES"/>
              <a:t>Perfil de la audiencia</a:t>
            </a:r>
          </a:p>
          <a:p>
            <a:pPr lvl="1"/>
            <a:r>
              <a:rPr lang="es"/>
              <a:t>Este curso beneficia a las personas responsables de configurar y monitorear dispositivos que ejecutan Junos OS.</a:t>
            </a:r>
            <a:r>
              <a:rPr lang="es-ES"/>
              <a:t> </a:t>
            </a:r>
          </a:p>
          <a:p>
            <a:endParaRPr lang="es-ES"/>
          </a:p>
          <a:p>
            <a:endParaRPr lang="es-E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4" name="Marcador de contenido 3">
            <a:extLst>
              <a:ext uri="{FF2B5EF4-FFF2-40B4-BE49-F238E27FC236}">
                <a16:creationId xmlns:a16="http://schemas.microsoft.com/office/drawing/2014/main" id="{B4BCDC95-927D-49B5-8344-DDF203F0B163}"/>
              </a:ext>
            </a:extLst>
          </p:cNvPr>
          <p:cNvSpPr>
            <a:spLocks noGrp="1"/>
          </p:cNvSpPr>
          <p:nvPr>
            <p:ph sz="quarter" idx="14"/>
          </p:nvPr>
        </p:nvSpPr>
        <p:spPr>
          <a:xfrm>
            <a:off x="2085975" y="508000"/>
            <a:ext cx="7699551" cy="511175"/>
          </a:xfrm>
        </p:spPr>
        <p:txBody>
          <a:bodyPr vert="horz" lIns="91440" tIns="45720" rIns="91440" bIns="45720" rtlCol="0" anchor="t">
            <a:normAutofit/>
          </a:bodyPr>
          <a:lstStyle/>
          <a:p>
            <a:r>
              <a:rPr lang="es-ES"/>
              <a:t>01: Introducción al curso</a:t>
            </a:r>
            <a:endParaRPr lang="en-US"/>
          </a:p>
          <a:p>
            <a:endParaRPr lang="es-ES"/>
          </a:p>
          <a:p>
            <a:endParaRPr lang="es-ES"/>
          </a:p>
        </p:txBody>
      </p:sp>
      <p:sp>
        <p:nvSpPr>
          <p:cNvPr id="13" name="Content Placeholder 12">
            <a:extLst>
              <a:ext uri="{FF2B5EF4-FFF2-40B4-BE49-F238E27FC236}">
                <a16:creationId xmlns:a16="http://schemas.microsoft.com/office/drawing/2014/main" id="{801770BF-C0FF-45E8-8432-DAC920B3E41B}"/>
              </a:ext>
            </a:extLst>
          </p:cNvPr>
          <p:cNvSpPr>
            <a:spLocks noGrp="1"/>
          </p:cNvSpPr>
          <p:nvPr>
            <p:ph sz="half" idx="15"/>
          </p:nvPr>
        </p:nvSpPr>
        <p:spPr>
          <a:xfrm>
            <a:off x="4270022" y="1451148"/>
            <a:ext cx="3745089" cy="4351338"/>
          </a:xfrm>
        </p:spPr>
        <p:txBody>
          <a:bodyPr/>
          <a:lstStyle/>
          <a:p>
            <a:r>
              <a:rPr lang="es-ES"/>
              <a:t>Nivel del curso</a:t>
            </a:r>
          </a:p>
          <a:p>
            <a:pPr lvl="1"/>
            <a:r>
              <a:rPr lang="es-ES"/>
              <a:t>El curso Introducción al Sistema Operativo Junos (IJOS) es un curso de nivel introductorio</a:t>
            </a:r>
          </a:p>
          <a:p>
            <a:endParaRPr lang="en-US"/>
          </a:p>
        </p:txBody>
      </p:sp>
      <p:sp>
        <p:nvSpPr>
          <p:cNvPr id="14" name="Content Placeholder 13">
            <a:extLst>
              <a:ext uri="{FF2B5EF4-FFF2-40B4-BE49-F238E27FC236}">
                <a16:creationId xmlns:a16="http://schemas.microsoft.com/office/drawing/2014/main" id="{1D1D8894-4917-4E9C-A2CF-60429A2FE05A}"/>
              </a:ext>
            </a:extLst>
          </p:cNvPr>
          <p:cNvSpPr>
            <a:spLocks noGrp="1"/>
          </p:cNvSpPr>
          <p:nvPr>
            <p:ph sz="half" idx="16"/>
          </p:nvPr>
        </p:nvSpPr>
        <p:spPr>
          <a:xfrm>
            <a:off x="8246534" y="1449384"/>
            <a:ext cx="3745089" cy="4351338"/>
          </a:xfrm>
        </p:spPr>
        <p:txBody>
          <a:bodyPr/>
          <a:lstStyle/>
          <a:p>
            <a:r>
              <a:rPr lang="es-ES"/>
              <a:t>Prerrequisitos</a:t>
            </a:r>
            <a:endParaRPr lang="en-US"/>
          </a:p>
          <a:p>
            <a:pPr lvl="1"/>
            <a:r>
              <a:rPr lang="es-ES"/>
              <a:t>Usted debería poseer conocimientos básicos de redes y comprensión del modelo de referencia OSI y la suite de protocolos TCP/IP</a:t>
            </a:r>
            <a:endParaRPr lang="en-US"/>
          </a:p>
          <a:p>
            <a:endParaRPr lang="en-US"/>
          </a:p>
        </p:txBody>
      </p:sp>
    </p:spTree>
    <p:extLst>
      <p:ext uri="{BB962C8B-B14F-4D97-AF65-F5344CB8AC3E}">
        <p14:creationId xmlns:p14="http://schemas.microsoft.com/office/powerpoint/2010/main" val="1257020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4A09E506-B1AA-41E3-8AFE-056065AA1D22}"/>
              </a:ext>
            </a:extLst>
          </p:cNvPr>
          <p:cNvPicPr>
            <a:picLocks noChangeAspect="1"/>
          </p:cNvPicPr>
          <p:nvPr/>
        </p:nvPicPr>
        <p:blipFill>
          <a:blip r:embed="rId2"/>
          <a:stretch>
            <a:fillRect/>
          </a:stretch>
        </p:blipFill>
        <p:spPr>
          <a:xfrm>
            <a:off x="729076" y="2436520"/>
            <a:ext cx="10422121" cy="3281038"/>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85000"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enrutadores de transporte de paquetes de la serie PTX brindan hasta </a:t>
            </a:r>
            <a:r>
              <a:rPr lang="es-ES" b="1" dirty="0"/>
              <a:t>460.8 </a:t>
            </a:r>
            <a:r>
              <a:rPr lang="es-ES" b="1" dirty="0" err="1"/>
              <a:t>Tpbs</a:t>
            </a:r>
            <a:r>
              <a:rPr lang="es-ES" b="1" dirty="0"/>
              <a:t> </a:t>
            </a:r>
            <a:r>
              <a:rPr lang="es-ES" dirty="0"/>
              <a:t>de rendimiento en un solo chasis. La familia de la serie PTX es ideal para el </a:t>
            </a:r>
            <a:r>
              <a:rPr lang="es-ES" dirty="0" err="1"/>
              <a:t>supernúcleo</a:t>
            </a:r>
            <a:r>
              <a:rPr lang="es-ES" dirty="0"/>
              <a:t> del proveedor de servicios y puede adaptarse fácilmente a los patrones de tráfico cambiantes de la actualidad para video, movilidad y servicios basados en la nube.</a:t>
            </a:r>
          </a:p>
          <a:p>
            <a:pPr lvl="1"/>
            <a:endParaRPr lang="es-ES" dirty="0"/>
          </a:p>
          <a:p>
            <a:pPr lvl="1"/>
            <a:r>
              <a:rPr lang="es-ES" dirty="0"/>
              <a:t>Para obtener detalles adicionales y detallados sobre la serie PTX, consulte la URL: </a:t>
            </a:r>
            <a:r>
              <a:rPr lang="es-ES" dirty="0">
                <a:hlinkClick r:id="rId2"/>
              </a:rPr>
              <a:t>http://www.juniper.net/us/en/products-services/packet-transport/ptx-series/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028" name="Picture 4" descr="Enrutador de transporte de paquetes PTX5000 | Juniper Networks">
            <a:extLst>
              <a:ext uri="{FF2B5EF4-FFF2-40B4-BE49-F238E27FC236}">
                <a16:creationId xmlns:a16="http://schemas.microsoft.com/office/drawing/2014/main" id="{210851D7-7496-4DC8-A707-C6608B66ADB3}"/>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981604" y="1019175"/>
            <a:ext cx="5607843" cy="5607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TX Series | Juniper Networks">
            <a:extLst>
              <a:ext uri="{FF2B5EF4-FFF2-40B4-BE49-F238E27FC236}">
                <a16:creationId xmlns:a16="http://schemas.microsoft.com/office/drawing/2014/main" id="{69571935-6999-4B9C-80D0-203ECA1FE5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1604" y="3792378"/>
            <a:ext cx="2834640"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78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77500" lnSpcReduction="20000"/>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proporcionan hasta </a:t>
            </a:r>
            <a:r>
              <a:rPr lang="es-ES" b="1" dirty="0"/>
              <a:t>80 </a:t>
            </a:r>
            <a:r>
              <a:rPr lang="es-ES" b="1" dirty="0" err="1"/>
              <a:t>Tbps</a:t>
            </a:r>
            <a:r>
              <a:rPr lang="es-ES" b="1" dirty="0"/>
              <a:t> </a:t>
            </a:r>
            <a:r>
              <a:rPr lang="es-ES" dirty="0"/>
              <a:t>de rendimiento semidúplex agregado. La familia de la serie MX está destinada a la agregación de acceso dedicado denso y los servicios de borde del proveedor en puntos de presencia medianos y grandes (POPS).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a:t>
            </a:r>
          </a:p>
          <a:p>
            <a:pPr lvl="1"/>
            <a:endParaRPr lang="es-ES" dirty="0"/>
          </a:p>
          <a:p>
            <a:pPr lvl="1"/>
            <a:r>
              <a:rPr lang="es-ES" dirty="0"/>
              <a:t>Para obtener información adicional y detalles detallados sobre la serie MX Ethernet, consulte la URL: </a:t>
            </a:r>
            <a:r>
              <a:rPr lang="es-ES" dirty="0">
                <a:hlinkClick r:id="rId2"/>
              </a:rPr>
              <a:t>http://www.juniper.net/us/en/products-services/routing/mx-series/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50704" y="2107406"/>
            <a:ext cx="5341989" cy="385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46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20000"/>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de extremo a extremo simplificado y admiten la funcionalidad de Capa 2 y Capa 3 con ingeniería de tráfico IP/MPLS. Los modelos fijos de la serie ACX de 1 U están protegidos contra el medio ambiente y admiten refrigeración pasiva (diseño sin ventilador) para implementaciones en exteriores.</a:t>
            </a:r>
          </a:p>
          <a:p>
            <a:pPr lvl="1"/>
            <a:endParaRPr lang="es-ES" dirty="0"/>
          </a:p>
          <a:p>
            <a:pPr lvl="1"/>
            <a:r>
              <a:rPr lang="es-ES" dirty="0"/>
              <a:t>Para obtener detalles adicionales y detallados sobre la serie ACX. consulte la URL: </a:t>
            </a:r>
            <a:r>
              <a:rPr lang="es-ES" dirty="0">
                <a:hlinkClick r:id="rId2"/>
              </a:rPr>
              <a:t>http://www.juniper.net/us/en/products-services/routing/acx-series/</a:t>
            </a:r>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62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de </a:t>
            </a:r>
            <a:r>
              <a:rPr lang="es-GT" dirty="0" err="1"/>
              <a:t>Switching</a:t>
            </a:r>
            <a:r>
              <a:rPr lang="es-GT" dirty="0"/>
              <a:t> Junos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19184866-69B7-4467-92CC-18AF91D5D1A5}"/>
              </a:ext>
            </a:extLst>
          </p:cNvPr>
          <p:cNvPicPr>
            <a:picLocks noGrp="1" noChangeAspect="1"/>
          </p:cNvPicPr>
          <p:nvPr>
            <p:ph sz="half" idx="13"/>
          </p:nvPr>
        </p:nvPicPr>
        <p:blipFill>
          <a:blip r:embed="rId2"/>
          <a:stretch>
            <a:fillRect/>
          </a:stretch>
        </p:blipFill>
        <p:spPr>
          <a:xfrm>
            <a:off x="1916355" y="1977671"/>
            <a:ext cx="7869171" cy="3659389"/>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3"/>
              </a:rPr>
              <a:t>https://www.juniper.net/us/en/products/switches.html</a:t>
            </a:r>
            <a:endParaRPr lang="en-US" dirty="0"/>
          </a:p>
        </p:txBody>
      </p:sp>
    </p:spTree>
    <p:extLst>
      <p:ext uri="{BB962C8B-B14F-4D97-AF65-F5344CB8AC3E}">
        <p14:creationId xmlns:p14="http://schemas.microsoft.com/office/powerpoint/2010/main" val="160003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a:t>
            </a:r>
            <a:r>
              <a:rPr lang="es-ES" b="1" dirty="0"/>
              <a:t>13,2 </a:t>
            </a:r>
            <a:r>
              <a:rPr lang="es-ES" b="1" dirty="0" err="1"/>
              <a:t>Tbps</a:t>
            </a:r>
            <a:r>
              <a:rPr lang="es-ES" dirty="0"/>
              <a:t> de rendimiento. Los conmutadores de la serie EX están diseñados para acceso, agregación e implementaciones de </a:t>
            </a:r>
            <a:r>
              <a:rPr lang="es-ES" dirty="0" err="1"/>
              <a:t>core</a:t>
            </a:r>
            <a:r>
              <a:rPr lang="es-ES" dirty="0"/>
              <a:t>, y son ideales para entornos empresariales y de centros de datos de baja a alta densidad.</a:t>
            </a:r>
          </a:p>
          <a:p>
            <a:pPr lvl="1"/>
            <a:endParaRPr lang="es-ES" dirty="0"/>
          </a:p>
          <a:p>
            <a:pPr lvl="1"/>
            <a:r>
              <a:rPr lang="es-ES" dirty="0"/>
              <a:t>Para obtener detalles adicionales y detallados sobre los conmutadores Ethernet de la serie EX, consulte la URL: </a:t>
            </a:r>
            <a:r>
              <a:rPr lang="es-ES" dirty="0">
                <a:hlinkClick r:id="rId2"/>
              </a:rPr>
              <a:t>http://www.juniper.net/us/en/products-services/switching/ex-series/</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4100" name="Picture 4" descr="DCI - Juniper EX Series">
            <a:extLst>
              <a:ext uri="{FF2B5EF4-FFF2-40B4-BE49-F238E27FC236}">
                <a16:creationId xmlns:a16="http://schemas.microsoft.com/office/drawing/2014/main" id="{6124904F-F428-4266-A89D-0CE43587388E}"/>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883822" y="1460500"/>
            <a:ext cx="45267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59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335692"/>
          </a:xfrm>
        </p:spPr>
        <p:txBody>
          <a:bodyPr>
            <a:normAutofit fontScale="92500" lnSpcReduction="10000"/>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Los conmutadores de la serie QFX proporcionan un dispositivo de capa 2/capa 3 de alto rendimiento y latencia </a:t>
            </a:r>
            <a:r>
              <a:rPr lang="es-ES" dirty="0" err="1"/>
              <a:t>ultrabaja</a:t>
            </a:r>
            <a:r>
              <a:rPr lang="es-ES" dirty="0"/>
              <a:t>, amplio en características, con un rendimiento de velocidad de cable de </a:t>
            </a:r>
            <a:r>
              <a:rPr lang="es-ES" b="1" dirty="0"/>
              <a:t>10/25/40/100 </a:t>
            </a:r>
            <a:r>
              <a:rPr lang="es-ES" b="1" dirty="0" err="1"/>
              <a:t>GbE</a:t>
            </a:r>
            <a:r>
              <a:rPr lang="es-ES" b="1" dirty="0"/>
              <a:t> </a:t>
            </a:r>
            <a:r>
              <a:rPr lang="es-ES" dirty="0"/>
              <a:t>y convergencia </a:t>
            </a:r>
            <a:r>
              <a:rPr lang="es-ES" dirty="0" err="1"/>
              <a:t>Fibre</a:t>
            </a:r>
            <a:r>
              <a:rPr lang="es-ES" dirty="0"/>
              <a:t> </a:t>
            </a:r>
            <a:r>
              <a:rPr lang="es-ES" dirty="0" err="1"/>
              <a:t>Channel</a:t>
            </a:r>
            <a:r>
              <a:rPr lang="es-ES" dirty="0"/>
              <a:t> I/O basada en estándares. </a:t>
            </a:r>
          </a:p>
          <a:p>
            <a:pPr lvl="1"/>
            <a:r>
              <a:rPr lang="es-ES" dirty="0"/>
              <a:t>Para su uso en entornos de centros de datos, proporciona una solución preparada para el sistema </a:t>
            </a:r>
            <a:r>
              <a:rPr lang="es-ES" dirty="0" err="1"/>
              <a:t>QFabric</a:t>
            </a:r>
            <a:r>
              <a:rPr lang="es-ES" dirty="0"/>
              <a:t> de Juniper.</a:t>
            </a:r>
          </a:p>
          <a:p>
            <a:pPr lvl="1"/>
            <a:endParaRPr lang="es-ES" dirty="0"/>
          </a:p>
          <a:p>
            <a:pPr lvl="1"/>
            <a:r>
              <a:rPr lang="es-ES" dirty="0"/>
              <a:t>Para obtener detalles adicionales y detallados sobre los conmutadores Ethernet de la serie QFX, consulte la URL: </a:t>
            </a:r>
            <a:r>
              <a:rPr lang="es-ES" dirty="0">
                <a:hlinkClick r:id="rId2"/>
              </a:rPr>
              <a:t>http://www.juniper.net/us/en/products-services/switching/qfx-series/</a:t>
            </a:r>
            <a:r>
              <a:rPr lang="es-ES" dirty="0"/>
              <a:t>.</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57D3645F-CAA2-4143-B5EE-A0FA2E081E45}"/>
              </a:ext>
            </a:extLst>
          </p:cNvPr>
          <p:cNvPicPr>
            <a:picLocks noGrp="1" noChangeAspect="1"/>
          </p:cNvPicPr>
          <p:nvPr>
            <p:ph sz="half" idx="13"/>
          </p:nvPr>
        </p:nvPicPr>
        <p:blipFill>
          <a:blip r:embed="rId3"/>
          <a:stretch>
            <a:fillRect/>
          </a:stretch>
        </p:blipFill>
        <p:spPr>
          <a:xfrm>
            <a:off x="2909443" y="4800600"/>
            <a:ext cx="6373114" cy="1419423"/>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260752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Seguridad Junos</a:t>
            </a:r>
          </a:p>
          <a:p>
            <a:pPr lvl="1"/>
            <a:r>
              <a:rPr lang="es-ES" dirty="0"/>
              <a:t>Los </a:t>
            </a:r>
            <a:r>
              <a:rPr lang="es-ES" dirty="0" err="1"/>
              <a:t>gateways</a:t>
            </a:r>
            <a:r>
              <a:rPr lang="es-ES" dirty="0"/>
              <a:t> de servicios de la serie SRX son la familia principal de dispositivos de seguridad que ejecutan Junos OS y brindan hasta </a:t>
            </a:r>
            <a:r>
              <a:rPr lang="es-ES" b="1" dirty="0"/>
              <a:t>2 </a:t>
            </a:r>
            <a:r>
              <a:rPr lang="es-ES" b="1" dirty="0" err="1"/>
              <a:t>Tbps</a:t>
            </a:r>
            <a:r>
              <a:rPr lang="es-ES" b="1" dirty="0"/>
              <a:t> </a:t>
            </a:r>
            <a:r>
              <a:rPr lang="es-ES" dirty="0"/>
              <a:t>de rendimiento de firewall.</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pPr lvl="1"/>
            <a:r>
              <a:rPr lang="en-US" dirty="0">
                <a:hlinkClick r:id="rId2"/>
              </a:rPr>
              <a:t>https://www.juniper.net/us/en/products/security/srx-series.html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7DC92408-EECE-429E-AC44-D9BC69BD2E2A}"/>
              </a:ext>
            </a:extLst>
          </p:cNvPr>
          <p:cNvPicPr>
            <a:picLocks noGrp="1" noChangeAspect="1"/>
          </p:cNvPicPr>
          <p:nvPr>
            <p:ph sz="half" idx="13"/>
          </p:nvPr>
        </p:nvPicPr>
        <p:blipFill>
          <a:blip r:embed="rId3"/>
          <a:stretch>
            <a:fillRect/>
          </a:stretch>
        </p:blipFill>
        <p:spPr>
          <a:xfrm>
            <a:off x="2601432" y="4439311"/>
            <a:ext cx="6887536" cy="1905266"/>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520187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Dispositivos SDN Juniper</a:t>
            </a:r>
          </a:p>
          <a:p>
            <a:pPr lvl="1"/>
            <a:r>
              <a:rPr lang="es-ES" dirty="0"/>
              <a:t>Los productos de redes definidas por software (SDN) de Juniper Network son un grupo de productos diseñados para integrar Junos en soluciones basadas en la nube.</a:t>
            </a:r>
          </a:p>
          <a:p>
            <a:pPr lvl="1"/>
            <a:r>
              <a:rPr lang="es-ES" b="1" dirty="0"/>
              <a:t>No todos utilizan Junos OS</a:t>
            </a:r>
          </a:p>
          <a:p>
            <a:pPr lvl="1"/>
            <a:r>
              <a:rPr lang="es-ES" dirty="0"/>
              <a:t>Para una descripción general completa de los productos SDN de Juniper, referiste a esta URL: </a:t>
            </a:r>
            <a:r>
              <a:rPr lang="es-ES" dirty="0">
                <a:hlinkClick r:id="rId2"/>
              </a:rPr>
              <a:t>https://www.juniper.net/us/en/products/sdn-and-orchestration.html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504F5892-56B9-42FB-9856-F86753337801}"/>
              </a:ext>
            </a:extLst>
          </p:cNvPr>
          <p:cNvPicPr>
            <a:picLocks noGrp="1" noChangeAspect="1"/>
          </p:cNvPicPr>
          <p:nvPr>
            <p:ph sz="half" idx="13"/>
          </p:nvPr>
        </p:nvPicPr>
        <p:blipFill>
          <a:blip r:embed="rId3"/>
          <a:stretch>
            <a:fillRect/>
          </a:stretch>
        </p:blipFill>
        <p:spPr>
          <a:xfrm>
            <a:off x="876784" y="4267949"/>
            <a:ext cx="10117931" cy="1719695"/>
          </a:xfrm>
        </p:spPr>
      </p:pic>
    </p:spTree>
    <p:extLst>
      <p:ext uri="{BB962C8B-B14F-4D97-AF65-F5344CB8AC3E}">
        <p14:creationId xmlns:p14="http://schemas.microsoft.com/office/powerpoint/2010/main" val="4101249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3564292"/>
          </a:xfrm>
        </p:spPr>
        <p:txBody>
          <a:bodyPr>
            <a:normAutofit fontScale="92500" lnSpcReduction="10000"/>
          </a:bodyPr>
          <a:lstStyle/>
          <a:p>
            <a:r>
              <a:rPr lang="es-GT" dirty="0"/>
              <a:t>Serie NFX</a:t>
            </a:r>
          </a:p>
          <a:p>
            <a:pPr lvl="1"/>
            <a:r>
              <a:rPr lang="es-ES" dirty="0"/>
              <a:t>Las plataformas de servicios de red de la serie NFX son dispositivos (CPE) de Junos diseñados para proporcionar una entrega de servicios personalizada muy rápida bajo demanda. Estos dispositivos locales seguros pueden ejecutar y encadenar múltiples funciones de red virtualizadas simultáneamente en un entorno abierto. La serie NFX también es compatible con la funcionalidad de seguridad </a:t>
            </a:r>
            <a:r>
              <a:rPr lang="es-ES" dirty="0" err="1"/>
              <a:t>vSRX</a:t>
            </a:r>
            <a:r>
              <a:rPr lang="es-ES" dirty="0"/>
              <a:t> integrada. </a:t>
            </a:r>
          </a:p>
          <a:p>
            <a:pPr lvl="1"/>
            <a:r>
              <a:rPr lang="es-ES" dirty="0"/>
              <a:t>El dispositivo NFX250 está equipado con 12 puertos gigabit y dos puertos de 1 G/10 G y admite hasta ocho funciones de red virtual. </a:t>
            </a:r>
          </a:p>
          <a:p>
            <a:pPr lvl="1"/>
            <a:r>
              <a:rPr lang="es-ES" dirty="0"/>
              <a:t>El NFX15O es un dispositivo de escritorio equipado con puertos de 6 gigabits e interfaces opcionales de línea de suscriptor digital asimétrica (ADSL) y LTE.</a:t>
            </a:r>
          </a:p>
          <a:p>
            <a:pPr lvl="1"/>
            <a:r>
              <a:rPr lang="es-ES" dirty="0"/>
              <a:t>Para obtener detalles adicionales detallados sobre los dispositivos de la serie NFX250, consulte la URL: </a:t>
            </a:r>
            <a:r>
              <a:rPr lang="en-US" dirty="0">
                <a:hlinkClick r:id="rId2"/>
              </a:rPr>
              <a:t>https://www.juniper.net/us/en/products/sdn-and-orchestration/nfx-series.html</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EF3196-91F0-40A7-AD3D-1D85E9F6A38E}"/>
              </a:ext>
            </a:extLst>
          </p:cNvPr>
          <p:cNvPicPr>
            <a:picLocks noGrp="1" noChangeAspect="1"/>
          </p:cNvPicPr>
          <p:nvPr>
            <p:ph sz="half" idx="13"/>
          </p:nvPr>
        </p:nvPicPr>
        <p:blipFill>
          <a:blip r:embed="rId3"/>
          <a:stretch>
            <a:fillRect/>
          </a:stretch>
        </p:blipFill>
        <p:spPr>
          <a:xfrm>
            <a:off x="2928495" y="5029200"/>
            <a:ext cx="6335009" cy="1514686"/>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32679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16AA64-D176-4019-A8CB-B1FF934F6F5F}"/>
              </a:ext>
            </a:extLst>
          </p:cNvPr>
          <p:cNvSpPr>
            <a:spLocks noGrp="1"/>
          </p:cNvSpPr>
          <p:nvPr>
            <p:ph sz="half" idx="1"/>
          </p:nvPr>
        </p:nvSpPr>
        <p:spPr>
          <a:xfrm>
            <a:off x="375355" y="1464908"/>
            <a:ext cx="5339646" cy="4351338"/>
          </a:xfrm>
        </p:spPr>
        <p:txBody>
          <a:bodyPr vert="horz" lIns="91440" tIns="45720" rIns="91440" bIns="45720" rtlCol="0" anchor="t">
            <a:normAutofit fontScale="92500" lnSpcReduction="10000"/>
          </a:bodyPr>
          <a:lstStyle/>
          <a:p>
            <a:r>
              <a:rPr lang="es-ES"/>
              <a:t>Organización del Curso</a:t>
            </a:r>
          </a:p>
          <a:p>
            <a:pPr lvl="1"/>
            <a:r>
              <a:rPr lang="es-ES"/>
              <a:t>Módulo 1: Introducción al curso</a:t>
            </a:r>
          </a:p>
          <a:p>
            <a:pPr lvl="1"/>
            <a:r>
              <a:rPr lang="es-ES"/>
              <a:t>Módulo 2: Fundamentos del sistema operativo Junos</a:t>
            </a:r>
          </a:p>
          <a:p>
            <a:pPr lvl="1"/>
            <a:r>
              <a:rPr lang="es-ES"/>
              <a:t>Módulo 3: Opciones de la interfaz de usuario: la CLI de Junos</a:t>
            </a:r>
          </a:p>
          <a:p>
            <a:pPr lvl="1"/>
            <a:r>
              <a:rPr lang="es-ES"/>
              <a:t>Módulo 4: Opciones de interfaz de usuario: la interfaz J-Web</a:t>
            </a:r>
          </a:p>
          <a:p>
            <a:pPr lvl="1"/>
            <a:r>
              <a:rPr lang="es-ES"/>
              <a:t>Módulo 5: </a:t>
            </a:r>
            <a:r>
              <a:rPr lang="es-ES" err="1"/>
              <a:t>Configuracion</a:t>
            </a:r>
            <a:r>
              <a:rPr lang="es-ES"/>
              <a:t> inicial</a:t>
            </a:r>
          </a:p>
          <a:p>
            <a:pPr lvl="1"/>
            <a:r>
              <a:rPr lang="es-ES"/>
              <a:t>Módulo 6: Configuración del sistema secundario</a:t>
            </a:r>
          </a:p>
          <a:p>
            <a:pPr lvl="1"/>
            <a:r>
              <a:rPr lang="es-ES"/>
              <a:t>Módulo 7: Monitoreo Operacional y Mantenimiento</a:t>
            </a:r>
          </a:p>
          <a:p>
            <a:endParaRPr lang="es-ES"/>
          </a:p>
        </p:txBody>
      </p:sp>
      <p:sp>
        <p:nvSpPr>
          <p:cNvPr id="18" name="Content Placeholder 17">
            <a:extLst>
              <a:ext uri="{FF2B5EF4-FFF2-40B4-BE49-F238E27FC236}">
                <a16:creationId xmlns:a16="http://schemas.microsoft.com/office/drawing/2014/main" id="{AA569C93-9485-41A7-AD62-22430AA38C9A}"/>
              </a:ext>
            </a:extLst>
          </p:cNvPr>
          <p:cNvSpPr>
            <a:spLocks noGrp="1"/>
          </p:cNvSpPr>
          <p:nvPr>
            <p:ph sz="quarter" idx="14"/>
          </p:nvPr>
        </p:nvSpPr>
        <p:spPr/>
        <p:txBody>
          <a:bodyPr/>
          <a:lstStyle/>
          <a:p>
            <a:r>
              <a:rPr lang="es-ES"/>
              <a:t>01: Introducción al curso</a:t>
            </a:r>
            <a:endParaRPr lang="en-US"/>
          </a:p>
          <a:p>
            <a:endParaRPr lang="en-US"/>
          </a:p>
        </p:txBody>
      </p:sp>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5" name="Marcador de contenido 4">
            <a:extLst>
              <a:ext uri="{FF2B5EF4-FFF2-40B4-BE49-F238E27FC236}">
                <a16:creationId xmlns:a16="http://schemas.microsoft.com/office/drawing/2014/main" id="{02ADFE90-B66D-4BF3-80ED-797E40DA2B22}"/>
              </a:ext>
            </a:extLst>
          </p:cNvPr>
          <p:cNvSpPr>
            <a:spLocks noGrp="1"/>
          </p:cNvSpPr>
          <p:nvPr>
            <p:ph sz="half" idx="13"/>
          </p:nvPr>
        </p:nvSpPr>
        <p:spPr>
          <a:xfrm>
            <a:off x="6476999" y="1459791"/>
            <a:ext cx="5339646" cy="4351338"/>
          </a:xfrm>
        </p:spPr>
        <p:txBody>
          <a:bodyPr vert="horz" lIns="91440" tIns="45720" rIns="91440" bIns="45720" rtlCol="0" anchor="t">
            <a:normAutofit/>
          </a:bodyPr>
          <a:lstStyle/>
          <a:p>
            <a:pPr lvl="1"/>
            <a:r>
              <a:rPr lang="es-ES"/>
              <a:t>Módulo 8: Ejemplos de configuración de interfaz</a:t>
            </a:r>
          </a:p>
          <a:p>
            <a:pPr lvl="1"/>
            <a:r>
              <a:rPr lang="es-ES"/>
              <a:t>Módulo 9: Fundamentos de enrutamiento</a:t>
            </a:r>
          </a:p>
          <a:p>
            <a:pPr lvl="1"/>
            <a:r>
              <a:rPr lang="es-ES"/>
              <a:t>Módulo 10: Políticas de enrutamiento</a:t>
            </a:r>
          </a:p>
          <a:p>
            <a:pPr lvl="1"/>
            <a:r>
              <a:rPr lang="es-ES"/>
              <a:t>Módulo 11: Filtros de firewall</a:t>
            </a:r>
          </a:p>
          <a:p>
            <a:pPr lvl="1"/>
            <a:r>
              <a:rPr lang="es-ES"/>
              <a:t>Módulo 12: Clase de servicio</a:t>
            </a:r>
          </a:p>
          <a:p>
            <a:pPr lvl="1"/>
            <a:r>
              <a:rPr lang="es-ES"/>
              <a:t>Módulo 13: Procedimientos JTAC</a:t>
            </a:r>
          </a:p>
          <a:p>
            <a:pPr lvl="1"/>
            <a:r>
              <a:rPr lang="es-ES"/>
              <a:t>Módulo 14: Conceptos de Seguridad de Juniper</a:t>
            </a:r>
          </a:p>
          <a:p>
            <a:pPr lvl="1"/>
            <a:r>
              <a:rPr lang="es-ES"/>
              <a:t>Módulo 15: Fundamentos de IPv6</a:t>
            </a:r>
          </a:p>
        </p:txBody>
      </p:sp>
    </p:spTree>
    <p:extLst>
      <p:ext uri="{BB962C8B-B14F-4D97-AF65-F5344CB8AC3E}">
        <p14:creationId xmlns:p14="http://schemas.microsoft.com/office/powerpoint/2010/main" val="1389622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err="1"/>
              <a:t>Contrail</a:t>
            </a:r>
            <a:r>
              <a:rPr lang="es-GT" dirty="0"/>
              <a:t> Cloud</a:t>
            </a:r>
          </a:p>
          <a:p>
            <a:pPr lvl="1"/>
            <a:r>
              <a:rPr lang="es-ES" dirty="0" err="1"/>
              <a:t>Contrail</a:t>
            </a:r>
            <a:r>
              <a:rPr lang="es-ES" dirty="0"/>
              <a:t> Cloud es un conjunto de productos de software que permiten SDN, virtualización de funciones de red (NFV) y orquestación de servicios en entornos de nube. </a:t>
            </a:r>
            <a:r>
              <a:rPr lang="es-ES" dirty="0" err="1"/>
              <a:t>Contrail</a:t>
            </a:r>
            <a:r>
              <a:rPr lang="es-ES" dirty="0"/>
              <a:t> Cloud utiliza tecnologías abiertas, como </a:t>
            </a:r>
            <a:r>
              <a:rPr lang="es-ES" dirty="0" err="1"/>
              <a:t>OpenStack</a:t>
            </a:r>
            <a:r>
              <a:rPr lang="es-ES" dirty="0"/>
              <a:t>, para controlar los recursos informáticos, de almacenamiento y de red, y orquestar de manera flexible el suministro de servicios de acuerdo con las reglas comerciales.</a:t>
            </a:r>
          </a:p>
          <a:p>
            <a:pPr lvl="1"/>
            <a:r>
              <a:rPr lang="en-US" dirty="0">
                <a:hlinkClick r:id="rId2"/>
              </a:rPr>
              <a:t>https://www.juniper.net/us/en/products/sdn-and-orchestration/contrail.html</a:t>
            </a:r>
            <a:endParaRPr lang="es-ES" dirty="0"/>
          </a:p>
          <a:p>
            <a:pPr marL="457200" lvl="1" indent="0">
              <a:buNone/>
            </a:pP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DB054C01-FEF1-419F-816E-6264641E0B24}"/>
              </a:ext>
            </a:extLst>
          </p:cNvPr>
          <p:cNvPicPr>
            <a:picLocks noChangeAspect="1"/>
          </p:cNvPicPr>
          <p:nvPr/>
        </p:nvPicPr>
        <p:blipFill>
          <a:blip r:embed="rId3"/>
          <a:stretch>
            <a:fillRect/>
          </a:stretch>
        </p:blipFill>
        <p:spPr>
          <a:xfrm>
            <a:off x="3819773" y="3931780"/>
            <a:ext cx="4211707" cy="2758580"/>
          </a:xfrm>
          <a:prstGeom prst="rect">
            <a:avLst/>
          </a:prstGeom>
        </p:spPr>
      </p:pic>
    </p:spTree>
    <p:extLst>
      <p:ext uri="{BB962C8B-B14F-4D97-AF65-F5344CB8AC3E}">
        <p14:creationId xmlns:p14="http://schemas.microsoft.com/office/powerpoint/2010/main" val="2124517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fontScale="92500" lnSpcReduction="20000"/>
          </a:bodyPr>
          <a:lstStyle/>
          <a:p>
            <a:r>
              <a:rPr lang="es-GT" dirty="0" err="1"/>
              <a:t>NorthStar</a:t>
            </a:r>
            <a:r>
              <a:rPr lang="es-GT" dirty="0"/>
              <a:t> </a:t>
            </a:r>
            <a:r>
              <a:rPr lang="es-GT" dirty="0" err="1"/>
              <a:t>Controller</a:t>
            </a:r>
            <a:endParaRPr lang="es-GT" dirty="0"/>
          </a:p>
          <a:p>
            <a:pPr lvl="1"/>
            <a:r>
              <a:rPr lang="es-ES" dirty="0"/>
              <a:t>El controlador </a:t>
            </a:r>
            <a:r>
              <a:rPr lang="es-ES" dirty="0" err="1"/>
              <a:t>NorthStar</a:t>
            </a:r>
            <a:r>
              <a:rPr lang="es-ES" dirty="0"/>
              <a:t> trae SDN a WAN. Automatiza la creación de rutas de ingeniería de tráfico a través de la red, lo que aumenta la utilización de la red y permite la programación personalizada de la configuración de la red. El controlador </a:t>
            </a:r>
            <a:r>
              <a:rPr lang="es-ES" dirty="0" err="1"/>
              <a:t>NorthStar</a:t>
            </a:r>
            <a:r>
              <a:rPr lang="es-ES" dirty="0"/>
              <a:t> también proporciona visualización, optimización y descubrimiento automatizados de redes mediante interfaces estándar. Admite plataformas de enrutamiento Junos y equipos ópticos de paquetes de terceros compatibles con RFC 5440.</a:t>
            </a:r>
          </a:p>
          <a:p>
            <a:pPr lvl="1"/>
            <a:r>
              <a:rPr lang="en-US" dirty="0">
                <a:hlinkClick r:id="rId2"/>
              </a:rPr>
              <a:t>https://www.juniper.net/us/en/products/network-automation/northstar-controller.html</a:t>
            </a:r>
            <a:endParaRPr lang="es-E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A608D24A-70C7-40FE-AE76-BA1D26534DD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028" name="Picture 4" descr="NorthStar Controller | Juniper Networks">
            <a:extLst>
              <a:ext uri="{FF2B5EF4-FFF2-40B4-BE49-F238E27FC236}">
                <a16:creationId xmlns:a16="http://schemas.microsoft.com/office/drawing/2014/main" id="{5DB00B84-1D0F-418D-A915-7352BDC6BCE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273963"/>
            <a:ext cx="5340350" cy="27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52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202220"/>
          </a:xfrm>
        </p:spPr>
        <p:txBody>
          <a:bodyPr>
            <a:normAutofit/>
          </a:bodyPr>
          <a:lstStyle/>
          <a:p>
            <a:r>
              <a:rPr lang="es-GT" dirty="0"/>
              <a:t>WANDL IP/</a:t>
            </a:r>
            <a:r>
              <a:rPr lang="es-GT" dirty="0" err="1"/>
              <a:t>MPLSView</a:t>
            </a:r>
            <a:endParaRPr lang="es-GT" dirty="0"/>
          </a:p>
          <a:p>
            <a:pPr lvl="1"/>
            <a:r>
              <a:rPr lang="es-ES" dirty="0"/>
              <a:t>WANDL IP/</a:t>
            </a:r>
            <a:r>
              <a:rPr lang="es-ES" dirty="0" err="1"/>
              <a:t>MPLSView</a:t>
            </a:r>
            <a:r>
              <a:rPr lang="es-ES" dirty="0"/>
              <a:t> es un módulo de ingeniería de tráfico, gestión de tráfico y sistema de gestión de red (NMS) para redes IP y MPLS. </a:t>
            </a:r>
            <a:r>
              <a:rPr lang="es-ES" dirty="0" err="1"/>
              <a:t>lP</a:t>
            </a:r>
            <a:r>
              <a:rPr lang="es-ES" dirty="0"/>
              <a:t>/</a:t>
            </a:r>
            <a:r>
              <a:rPr lang="es-ES" dirty="0" err="1"/>
              <a:t>MPLSView</a:t>
            </a:r>
            <a:r>
              <a:rPr lang="es-ES" dirty="0"/>
              <a:t> puede modelar y simular grandes redes IP/MPLS de múltiples proveedores y generar diseños de red optimizados basados en patrones de tráfico y restricciones de diseño. Cuando está en modo en línea, proporciona servicios de administración de fallas, configuración, contabilidad, rendimiento y seguridad (FCAPS) para la red.</a:t>
            </a:r>
          </a:p>
          <a:p>
            <a:pPr lvl="1"/>
            <a:r>
              <a:rPr lang="en-US" dirty="0">
                <a:hlinkClick r:id="rId2"/>
              </a:rPr>
              <a:t>https://support.juniper.net/support/eol/product/wandl/</a:t>
            </a:r>
            <a:endParaRPr lang="es-ES" dirty="0"/>
          </a:p>
          <a:p>
            <a:pPr lvl="1"/>
            <a:r>
              <a:rPr lang="en-US" dirty="0" err="1"/>
              <a:t>Actualmente</a:t>
            </a:r>
            <a:r>
              <a:rPr lang="en-US" dirty="0"/>
              <a:t> EOL</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1342689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a:t>Firewall Virtual </a:t>
            </a:r>
            <a:r>
              <a:rPr lang="es-GT" dirty="0" err="1"/>
              <a:t>vSRX</a:t>
            </a:r>
            <a:endParaRPr lang="es-GT" dirty="0"/>
          </a:p>
          <a:p>
            <a:pPr lvl="1"/>
            <a:r>
              <a:rPr lang="es-GT" dirty="0"/>
              <a:t>Junos OS también se puede ejecutar en una maquina virtual (VM), utilizando ya sea </a:t>
            </a:r>
            <a:r>
              <a:rPr lang="es-GT" dirty="0" err="1"/>
              <a:t>Vmware</a:t>
            </a:r>
            <a:r>
              <a:rPr lang="es-GT" dirty="0"/>
              <a:t> o Linux KVM (</a:t>
            </a:r>
            <a:r>
              <a:rPr lang="es-GT" dirty="0" err="1"/>
              <a:t>kernel-based</a:t>
            </a:r>
            <a:r>
              <a:rPr lang="es-GT" dirty="0"/>
              <a:t> virtual machine).</a:t>
            </a:r>
            <a:endParaRPr lang="en-US" dirty="0"/>
          </a:p>
          <a:p>
            <a:pPr lvl="1"/>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9" name="Content Placeholder 8">
            <a:extLst>
              <a:ext uri="{FF2B5EF4-FFF2-40B4-BE49-F238E27FC236}">
                <a16:creationId xmlns:a16="http://schemas.microsoft.com/office/drawing/2014/main" id="{51859D9E-5BB1-4521-948F-033EA8DCD40F}"/>
              </a:ext>
            </a:extLst>
          </p:cNvPr>
          <p:cNvPicPr>
            <a:picLocks noGrp="1" noChangeAspect="1"/>
          </p:cNvPicPr>
          <p:nvPr>
            <p:ph sz="half" idx="13"/>
          </p:nvPr>
        </p:nvPicPr>
        <p:blipFill>
          <a:blip r:embed="rId2"/>
          <a:stretch>
            <a:fillRect/>
          </a:stretch>
        </p:blipFill>
        <p:spPr>
          <a:xfrm>
            <a:off x="5791200" y="1678268"/>
            <a:ext cx="5607710" cy="4351338"/>
          </a:xfrm>
        </p:spPr>
      </p:pic>
    </p:spTree>
    <p:extLst>
      <p:ext uri="{BB962C8B-B14F-4D97-AF65-F5344CB8AC3E}">
        <p14:creationId xmlns:p14="http://schemas.microsoft.com/office/powerpoint/2010/main" val="4093956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lnSpcReduction="10000"/>
          </a:bodyPr>
          <a:lstStyle/>
          <a:p>
            <a:r>
              <a:rPr lang="es-GT" dirty="0" err="1"/>
              <a:t>vSRX</a:t>
            </a:r>
            <a:endParaRPr lang="es-GT" dirty="0"/>
          </a:p>
          <a:p>
            <a:pPr lvl="1"/>
            <a:r>
              <a:rPr lang="es-ES" dirty="0"/>
              <a:t>El firewall virtual </a:t>
            </a:r>
            <a:r>
              <a:rPr lang="es-ES" dirty="0" err="1"/>
              <a:t>vSRX</a:t>
            </a:r>
            <a:r>
              <a:rPr lang="es-ES" dirty="0"/>
              <a:t> ofrece en una VM, el sistema operativo Junos y la seguridad avanzada de la serie SRX para dispositivos de la serie SRX tipo </a:t>
            </a:r>
            <a:r>
              <a:rPr lang="es-ES" dirty="0" err="1"/>
              <a:t>branch</a:t>
            </a:r>
            <a:r>
              <a:rPr lang="es-ES" dirty="0"/>
              <a:t>. Protege el tráfico de máquinas virtuales y la red virtualizada en el perímetro de la red virtual del arrendatario.</a:t>
            </a:r>
          </a:p>
          <a:p>
            <a:pPr lvl="1"/>
            <a:r>
              <a:rPr lang="es-ES" dirty="0"/>
              <a:t>Para mas información detallada: </a:t>
            </a:r>
            <a:r>
              <a:rPr lang="es-ES" dirty="0">
                <a:hlinkClick r:id="rId2"/>
              </a:rPr>
              <a:t>https://www.juniper.net/us/en/products/security/srx-series/vsrx-virtual-firewall.html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8E366108-EF6D-45C7-8B2A-745841E5E9F8}"/>
              </a:ext>
            </a:extLst>
          </p:cNvPr>
          <p:cNvPicPr>
            <a:picLocks noGrp="1" noChangeAspect="1"/>
          </p:cNvPicPr>
          <p:nvPr>
            <p:ph sz="half" idx="13"/>
          </p:nvPr>
        </p:nvPicPr>
        <p:blipFill>
          <a:blip r:embed="rId3"/>
          <a:stretch>
            <a:fillRect/>
          </a:stretch>
        </p:blipFill>
        <p:spPr>
          <a:xfrm>
            <a:off x="8001000" y="2608196"/>
            <a:ext cx="2487369" cy="2154239"/>
          </a:xfrm>
        </p:spPr>
      </p:pic>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03942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F9744-77A8-49B3-B697-4C25C0219D88}"/>
              </a:ext>
            </a:extLst>
          </p:cNvPr>
          <p:cNvSpPr>
            <a:spLocks noGrp="1"/>
          </p:cNvSpPr>
          <p:nvPr>
            <p:ph sz="half" idx="1"/>
          </p:nvPr>
        </p:nvSpPr>
        <p:spPr/>
        <p:txBody>
          <a:bodyPr>
            <a:normAutofit fontScale="92500" lnSpcReduction="20000"/>
          </a:bodyPr>
          <a:lstStyle/>
          <a:p>
            <a:r>
              <a:rPr lang="es-GT" sz="2600" dirty="0" err="1"/>
              <a:t>cSRX</a:t>
            </a:r>
            <a:endParaRPr lang="es-GT" dirty="0"/>
          </a:p>
          <a:p>
            <a:pPr lvl="1"/>
            <a:r>
              <a:rPr lang="es-ES" dirty="0"/>
              <a:t>El </a:t>
            </a:r>
            <a:r>
              <a:rPr lang="es-ES" dirty="0" err="1"/>
              <a:t>gateway</a:t>
            </a:r>
            <a:r>
              <a:rPr lang="es-ES" dirty="0"/>
              <a:t> de servicios </a:t>
            </a:r>
            <a:r>
              <a:rPr lang="es-ES" dirty="0" err="1"/>
              <a:t>cSRX</a:t>
            </a:r>
            <a:r>
              <a:rPr lang="es-ES" dirty="0"/>
              <a:t> es una versión simplificada y en contenedores del SRX.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a:t>
            </a:r>
          </a:p>
          <a:p>
            <a:pPr lvl="1"/>
            <a:endParaRPr lang="es-ES" dirty="0"/>
          </a:p>
          <a:p>
            <a:pPr lvl="1"/>
            <a:r>
              <a:rPr lang="es-ES" dirty="0"/>
              <a:t>Para obtener más información sobre la plataforma </a:t>
            </a:r>
            <a:r>
              <a:rPr lang="es-ES" dirty="0" err="1"/>
              <a:t>cSRX</a:t>
            </a:r>
            <a:r>
              <a:rPr lang="es-ES" dirty="0"/>
              <a:t>, consulte la URL: </a:t>
            </a:r>
            <a:r>
              <a:rPr lang="es-ES" dirty="0">
                <a:hlinkClick r:id="rId2"/>
              </a:rPr>
              <a:t>https://www.juniper.net/us/en/products/security/srx-series/csrx-containerized-firewall.html</a:t>
            </a:r>
            <a:endParaRPr lang="es-ES" dirty="0"/>
          </a:p>
          <a:p>
            <a:pPr lvl="1"/>
            <a:endParaRPr lang="en-US" dirty="0"/>
          </a:p>
        </p:txBody>
      </p:sp>
      <p:sp>
        <p:nvSpPr>
          <p:cNvPr id="3" name="Title 2">
            <a:extLst>
              <a:ext uri="{FF2B5EF4-FFF2-40B4-BE49-F238E27FC236}">
                <a16:creationId xmlns:a16="http://schemas.microsoft.com/office/drawing/2014/main" id="{B79D09D9-7317-4B6C-8EE7-8FF5178D6F42}"/>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DAEE8BE-6039-4E98-9B36-BD1F5942C27C}"/>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510BD8B2-61D4-4A3D-BE62-2D2C2007A28A}"/>
              </a:ext>
            </a:extLst>
          </p:cNvPr>
          <p:cNvPicPr>
            <a:picLocks noGrp="1" noChangeAspect="1"/>
          </p:cNvPicPr>
          <p:nvPr>
            <p:ph sz="half" idx="13"/>
          </p:nvPr>
        </p:nvPicPr>
        <p:blipFill>
          <a:blip r:embed="rId3"/>
          <a:stretch>
            <a:fillRect/>
          </a:stretch>
        </p:blipFill>
        <p:spPr>
          <a:xfrm>
            <a:off x="7138987" y="3060830"/>
            <a:ext cx="4215716" cy="1374010"/>
          </a:xfrm>
        </p:spPr>
      </p:pic>
    </p:spTree>
    <p:extLst>
      <p:ext uri="{BB962C8B-B14F-4D97-AF65-F5344CB8AC3E}">
        <p14:creationId xmlns:p14="http://schemas.microsoft.com/office/powerpoint/2010/main" val="1194199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4653846" cy="4351338"/>
          </a:xfrm>
        </p:spPr>
        <p:txBody>
          <a:bodyPr>
            <a:normAutofit/>
          </a:bodyPr>
          <a:lstStyle/>
          <a:p>
            <a:r>
              <a:rPr lang="es-GT" dirty="0" err="1"/>
              <a:t>Router</a:t>
            </a:r>
            <a:r>
              <a:rPr lang="es-GT" dirty="0"/>
              <a:t> Virtual </a:t>
            </a:r>
            <a:r>
              <a:rPr lang="es-GT" dirty="0" err="1"/>
              <a:t>vMX</a:t>
            </a:r>
            <a:endParaRPr lang="es-ES" dirty="0"/>
          </a:p>
          <a:p>
            <a:pPr lvl="1"/>
            <a:r>
              <a:rPr lang="es-ES" dirty="0"/>
              <a:t>Un enrutador de grado-operador con todas las funciones que ofrece la misma calidad y características de la plataforma física de la serie MX</a:t>
            </a:r>
          </a:p>
          <a:p>
            <a:pPr lvl="1"/>
            <a:r>
              <a:rPr lang="es-ES" dirty="0"/>
              <a:t>Proporciona planos completos de control, reenvío y 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pic>
        <p:nvPicPr>
          <p:cNvPr id="11" name="Content Placeholder 10">
            <a:extLst>
              <a:ext uri="{FF2B5EF4-FFF2-40B4-BE49-F238E27FC236}">
                <a16:creationId xmlns:a16="http://schemas.microsoft.com/office/drawing/2014/main" id="{AD1E3697-C3DE-40D0-8AC5-41269983E225}"/>
              </a:ext>
            </a:extLst>
          </p:cNvPr>
          <p:cNvPicPr>
            <a:picLocks noGrp="1" noChangeAspect="1"/>
          </p:cNvPicPr>
          <p:nvPr>
            <p:ph sz="half" idx="13"/>
          </p:nvPr>
        </p:nvPicPr>
        <p:blipFill>
          <a:blip r:embed="rId2"/>
          <a:stretch>
            <a:fillRect/>
          </a:stretch>
        </p:blipFill>
        <p:spPr>
          <a:xfrm>
            <a:off x="7162801" y="1583711"/>
            <a:ext cx="3599034" cy="4766289"/>
          </a:xfrm>
        </p:spPr>
      </p:pic>
    </p:spTree>
    <p:extLst>
      <p:ext uri="{BB962C8B-B14F-4D97-AF65-F5344CB8AC3E}">
        <p14:creationId xmlns:p14="http://schemas.microsoft.com/office/powerpoint/2010/main" val="2756386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err="1"/>
              <a:t>Router</a:t>
            </a:r>
            <a:r>
              <a:rPr lang="es-GT" dirty="0"/>
              <a:t> Virtual </a:t>
            </a:r>
            <a:r>
              <a:rPr lang="es-GT" dirty="0" err="1"/>
              <a:t>vMX</a:t>
            </a:r>
            <a:endParaRPr lang="es-ES" dirty="0"/>
          </a:p>
          <a:p>
            <a:pPr lvl="1"/>
            <a:r>
              <a:rPr lang="es-ES" dirty="0"/>
              <a:t>La emulación de software del hardware MX es ejecutada hasta el nivel de compilar el microcódigo de los ASIC de reenvió, en instrucciones X86.</a:t>
            </a:r>
          </a:p>
          <a:p>
            <a:pPr lvl="1"/>
            <a:r>
              <a:rPr lang="es-ES" dirty="0"/>
              <a:t>Esto asegura que el manejo y reenvío de paquetes en el </a:t>
            </a:r>
            <a:r>
              <a:rPr lang="es-ES" dirty="0" err="1"/>
              <a:t>vMX</a:t>
            </a:r>
            <a:r>
              <a:rPr lang="es-ES" dirty="0"/>
              <a:t> es idéntico a un </a:t>
            </a:r>
            <a:r>
              <a:rPr lang="es-ES" dirty="0" err="1"/>
              <a:t>router</a:t>
            </a:r>
            <a:r>
              <a:rPr lang="es-ES" dirty="0"/>
              <a:t> MX físico.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7" name="Content Placeholder 6">
            <a:extLst>
              <a:ext uri="{FF2B5EF4-FFF2-40B4-BE49-F238E27FC236}">
                <a16:creationId xmlns:a16="http://schemas.microsoft.com/office/drawing/2014/main" id="{E1950839-8A70-40F8-84FB-3484D7A18E3C}"/>
              </a:ext>
            </a:extLst>
          </p:cNvPr>
          <p:cNvPicPr>
            <a:picLocks noGrp="1" noChangeAspect="1"/>
          </p:cNvPicPr>
          <p:nvPr>
            <p:ph sz="half" idx="13"/>
          </p:nvPr>
        </p:nvPicPr>
        <p:blipFill>
          <a:blip r:embed="rId2"/>
          <a:stretch>
            <a:fillRect/>
          </a:stretch>
        </p:blipFill>
        <p:spPr>
          <a:xfrm>
            <a:off x="3173809" y="3200765"/>
            <a:ext cx="5436791" cy="3445293"/>
          </a:xfrm>
        </p:spPr>
      </p:pic>
      <p:sp>
        <p:nvSpPr>
          <p:cNvPr id="8" name="Content Placeholder 7">
            <a:extLst>
              <a:ext uri="{FF2B5EF4-FFF2-40B4-BE49-F238E27FC236}">
                <a16:creationId xmlns:a16="http://schemas.microsoft.com/office/drawing/2014/main" id="{2E6A29D3-9C7B-4B1C-9266-2C2E34795363}"/>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53913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8" name="Picture 7">
            <a:extLst>
              <a:ext uri="{FF2B5EF4-FFF2-40B4-BE49-F238E27FC236}">
                <a16:creationId xmlns:a16="http://schemas.microsoft.com/office/drawing/2014/main" id="{4F2C0C1F-9D07-4475-B464-AEF8D04F7B4E}"/>
              </a:ext>
            </a:extLst>
          </p:cNvPr>
          <p:cNvPicPr>
            <a:picLocks noChangeAspect="1"/>
          </p:cNvPicPr>
          <p:nvPr/>
        </p:nvPicPr>
        <p:blipFill>
          <a:blip r:embed="rId3"/>
          <a:stretch>
            <a:fillRect/>
          </a:stretch>
        </p:blipFill>
        <p:spPr>
          <a:xfrm>
            <a:off x="889070" y="1975803"/>
            <a:ext cx="10739050" cy="4598840"/>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4025" y="1366838"/>
            <a:ext cx="11283950" cy="5201602"/>
          </a:xfrm>
        </p:spPr>
        <p:txBody>
          <a:bodyPr>
            <a:normAutofit fontScale="92500" lnSpcReduction="20000"/>
          </a:bodyPr>
          <a:lstStyle/>
          <a:p>
            <a:r>
              <a:rPr lang="es-GT" dirty="0"/>
              <a:t>Ventajas de Junos Desagregado</a:t>
            </a:r>
          </a:p>
          <a:p>
            <a:pPr indent="-228600"/>
            <a:r>
              <a:rPr lang="es-ES" dirty="0">
                <a:solidFill>
                  <a:schemeClr val="tx1"/>
                </a:solidFill>
              </a:rPr>
              <a:t>Las ventajas de Junos desagregado incluyen lo siguiente:</a:t>
            </a:r>
          </a:p>
          <a:p>
            <a:pPr lvl="1"/>
            <a:r>
              <a:rPr lang="es-ES" dirty="0"/>
              <a:t>Quitar los controladores de la plataforma y el motor de reenvío de la imagen del plano de control y ejecutarlos en otro subproceso mejora significativamente el rendimiento del plano de control.</a:t>
            </a:r>
          </a:p>
          <a:p>
            <a:pPr lvl="1"/>
            <a:r>
              <a:rPr lang="es-ES" dirty="0"/>
              <a:t>Junos VM ahora es independiente del hardware y se enfoca solo en el plano de control, lo que acelera el proceso de innovación.</a:t>
            </a:r>
          </a:p>
          <a:p>
            <a:pPr lvl="1"/>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1"/>
            <a:r>
              <a:rPr lang="es-ES" dirty="0"/>
              <a:t>Se facilita la actualización de software en servicio (ISSU). Diferentes versiones de Junos pueden ejecutarse en máquinas virtuales separadas.</a:t>
            </a:r>
          </a:p>
          <a:p>
            <a:pPr lvl="1"/>
            <a:r>
              <a:rPr lang="es-ES" dirty="0"/>
              <a:t>La infraestructura de virtualización permite a los usuarios instalar aplicaciones y herramientas de terceros en plataformas de conmutación, enrutamiento y seguridad compatibles.</a:t>
            </a:r>
            <a:endParaRPr lang="en-US" dirty="0"/>
          </a:p>
          <a:p>
            <a:pPr lvl="2"/>
            <a:r>
              <a:rPr lang="en-US" dirty="0">
                <a:hlinkClick r:id="rId3"/>
              </a:rPr>
              <a:t>https://www.juniper.net/documentation/us/en/software/junos/nfx250-jdm/topics/topic-map/jdm_architecture_overview.html</a:t>
            </a:r>
            <a:endParaRPr lang="en-US" dirty="0"/>
          </a:p>
          <a:p>
            <a:pPr lvl="2"/>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spTree>
    <p:extLst>
      <p:ext uri="{BB962C8B-B14F-4D97-AF65-F5344CB8AC3E}">
        <p14:creationId xmlns:p14="http://schemas.microsoft.com/office/powerpoint/2010/main" val="250460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3BA25-C865-455B-9414-D43FB6003171}"/>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EC20CE1A-160E-430E-88FF-B92190D4C36A}"/>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a:t>Recursos de ayuda</a:t>
            </a:r>
          </a:p>
          <a:p>
            <a:pPr lvl="1"/>
            <a:r>
              <a:rPr lang="es-ES"/>
              <a:t>Juniper </a:t>
            </a:r>
            <a:r>
              <a:rPr lang="es-ES" err="1"/>
              <a:t>Learning</a:t>
            </a:r>
            <a:r>
              <a:rPr lang="es-ES"/>
              <a:t> Portal (</a:t>
            </a:r>
            <a:r>
              <a:rPr lang="es-ES">
                <a:hlinkClick r:id="rId2"/>
              </a:rPr>
              <a:t>https://learningportal.juniper.net</a:t>
            </a:r>
            <a:r>
              <a:rPr lang="es-ES"/>
              <a:t>)</a:t>
            </a:r>
          </a:p>
          <a:p>
            <a:pPr lvl="1"/>
            <a:r>
              <a:rPr lang="es-ES"/>
              <a:t>Curso: </a:t>
            </a:r>
            <a:r>
              <a:rPr lang="es-ES" err="1"/>
              <a:t>Getting</a:t>
            </a:r>
            <a:r>
              <a:rPr lang="es-ES"/>
              <a:t> </a:t>
            </a:r>
            <a:r>
              <a:rPr lang="es-ES" err="1"/>
              <a:t>Starting</a:t>
            </a:r>
            <a:r>
              <a:rPr lang="es-ES"/>
              <a:t> </a:t>
            </a:r>
            <a:r>
              <a:rPr lang="es-ES" err="1"/>
              <a:t>with</a:t>
            </a:r>
            <a:r>
              <a:rPr lang="es-ES"/>
              <a:t> </a:t>
            </a:r>
            <a:r>
              <a:rPr lang="es-ES" err="1"/>
              <a:t>Networking</a:t>
            </a:r>
            <a:endParaRPr lang="es-ES"/>
          </a:p>
          <a:p>
            <a:pPr lvl="1"/>
            <a:r>
              <a:rPr lang="es-ES"/>
              <a:t>Juniper </a:t>
            </a:r>
            <a:r>
              <a:rPr lang="es-ES" err="1"/>
              <a:t>Tech</a:t>
            </a:r>
            <a:r>
              <a:rPr lang="es-ES"/>
              <a:t> Library (</a:t>
            </a:r>
            <a:r>
              <a:rPr lang="es-ES">
                <a:hlinkClick r:id="rId3"/>
              </a:rPr>
              <a:t>https://www.juniper.net/documentation/</a:t>
            </a:r>
            <a:r>
              <a:rPr lang="es-ES"/>
              <a:t>)</a:t>
            </a:r>
          </a:p>
          <a:p>
            <a:pPr lvl="1"/>
            <a:r>
              <a:rPr lang="es-ES"/>
              <a:t>Curso: </a:t>
            </a:r>
            <a:r>
              <a:rPr lang="es-ES" err="1"/>
              <a:t>Migrating</a:t>
            </a:r>
            <a:r>
              <a:rPr lang="es-ES"/>
              <a:t> </a:t>
            </a:r>
            <a:r>
              <a:rPr lang="es-ES" err="1"/>
              <a:t>from</a:t>
            </a:r>
            <a:r>
              <a:rPr lang="es-ES"/>
              <a:t> </a:t>
            </a:r>
            <a:r>
              <a:rPr lang="es-ES" err="1"/>
              <a:t>the</a:t>
            </a:r>
            <a:r>
              <a:rPr lang="es-ES"/>
              <a:t> Cisco CCNA </a:t>
            </a:r>
            <a:r>
              <a:rPr lang="es-ES" err="1"/>
              <a:t>to</a:t>
            </a:r>
            <a:r>
              <a:rPr lang="es-ES"/>
              <a:t> </a:t>
            </a:r>
            <a:r>
              <a:rPr lang="es-ES" err="1"/>
              <a:t>the</a:t>
            </a:r>
            <a:r>
              <a:rPr lang="es-ES"/>
              <a:t> JNCIA-Junos </a:t>
            </a:r>
          </a:p>
        </p:txBody>
      </p:sp>
      <p:sp>
        <p:nvSpPr>
          <p:cNvPr id="6" name="Content Placeholder 5">
            <a:extLst>
              <a:ext uri="{FF2B5EF4-FFF2-40B4-BE49-F238E27FC236}">
                <a16:creationId xmlns:a16="http://schemas.microsoft.com/office/drawing/2014/main" id="{547856C4-6574-46D2-BB3A-FF70569A475B}"/>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spTree>
    <p:extLst>
      <p:ext uri="{BB962C8B-B14F-4D97-AF65-F5344CB8AC3E}">
        <p14:creationId xmlns:p14="http://schemas.microsoft.com/office/powerpoint/2010/main" val="2441643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a:xfrm>
            <a:off x="453364" y="1366220"/>
            <a:ext cx="11285272" cy="4983780"/>
          </a:xfrm>
        </p:spPr>
        <p:txBody>
          <a:bodyPr>
            <a:normAutofit/>
          </a:bodyPr>
          <a:lstStyle/>
          <a:p>
            <a:r>
              <a:rPr lang="es-GT" dirty="0"/>
              <a:t>Evolución del Software Junos</a:t>
            </a:r>
            <a:endParaRPr lang="en-US" dirty="0"/>
          </a:p>
          <a:p>
            <a:pPr lvl="1"/>
            <a:r>
              <a:rPr lang="es-ES" dirty="0"/>
              <a:t>La siguiente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8" name="Content Placeholder 7">
            <a:extLst>
              <a:ext uri="{FF2B5EF4-FFF2-40B4-BE49-F238E27FC236}">
                <a16:creationId xmlns:a16="http://schemas.microsoft.com/office/drawing/2014/main" id="{FD838125-58D0-45D4-9D14-196439AA3CE2}"/>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12787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Actualmente, Junos </a:t>
            </a:r>
            <a:r>
              <a:rPr lang="es-ES" dirty="0" err="1"/>
              <a:t>Evolved</a:t>
            </a:r>
            <a:r>
              <a:rPr lang="es-ES" dirty="0"/>
              <a:t> está destinado a los casos de uso del centro de datos/nube y, como tal, puede ejecutarse en "servidores genéricos comerciales".</a:t>
            </a:r>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3: Interfaz CLI </a:t>
            </a:r>
            <a:endParaRPr lang="es-ES" dirty="0"/>
          </a:p>
        </p:txBody>
      </p:sp>
    </p:spTree>
    <p:extLst>
      <p:ext uri="{BB962C8B-B14F-4D97-AF65-F5344CB8AC3E}">
        <p14:creationId xmlns:p14="http://schemas.microsoft.com/office/powerpoint/2010/main" val="4121897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p:txBody>
          <a:bodyPr vert="horz" lIns="91440" tIns="45720" rIns="91440" bIns="45720" rtlCol="0" anchor="t">
            <a:normAutofit/>
          </a:bodyPr>
          <a:lstStyle/>
          <a:p>
            <a:r>
              <a:rPr lang="es-ES" dirty="0"/>
              <a:t>Opciones comunes de Interfaz de usuario</a:t>
            </a:r>
          </a:p>
          <a:p>
            <a:pPr lvl="1"/>
            <a:r>
              <a:rPr lang="es-ES" dirty="0"/>
              <a:t>El Junos OS ofrece dos opciones </a:t>
            </a:r>
            <a:r>
              <a:rPr lang="es-ES" dirty="0" err="1"/>
              <a:t>comunies</a:t>
            </a:r>
            <a:r>
              <a:rPr lang="es-ES" dirty="0"/>
              <a:t> de interfaz de usuario para configurar, monitorear, administrar y </a:t>
            </a:r>
            <a:r>
              <a:rPr lang="es-GT" dirty="0"/>
              <a:t>resolver fallos en los dispositivos</a:t>
            </a:r>
          </a:p>
          <a:p>
            <a:pPr lvl="2"/>
            <a:r>
              <a:rPr lang="es-GT" sz="3200" dirty="0"/>
              <a:t>Junos CLI</a:t>
            </a:r>
          </a:p>
          <a:p>
            <a:pPr lvl="2"/>
            <a:r>
              <a:rPr lang="es-GT" sz="3200" dirty="0"/>
              <a:t>Interfaz J-WEB</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3112687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Introducción al Sistema Operativo Junos</a:t>
            </a:r>
          </a:p>
        </p:txBody>
      </p:sp>
      <p:sp>
        <p:nvSpPr>
          <p:cNvPr id="3" name="Subtítulo 2"/>
          <p:cNvSpPr>
            <a:spLocks noGrp="1"/>
          </p:cNvSpPr>
          <p:nvPr>
            <p:ph idx="1"/>
          </p:nvPr>
        </p:nvSpPr>
        <p:spPr>
          <a:xfrm>
            <a:off x="453364" y="1366219"/>
            <a:ext cx="11285272" cy="5124521"/>
          </a:xfrm>
        </p:spPr>
        <p:txBody>
          <a:bodyPr vert="horz" lIns="91440" tIns="45720" rIns="91440" bIns="45720" rtlCol="0" anchor="t">
            <a:normAutofit lnSpcReduction="10000"/>
          </a:bodyPr>
          <a:lstStyle/>
          <a:p>
            <a:r>
              <a:rPr lang="es-ES" dirty="0"/>
              <a:t>Junos CLI</a:t>
            </a:r>
          </a:p>
          <a:p>
            <a:pPr marL="344488" lvl="1" indent="-344488"/>
            <a:r>
              <a:rPr lang="es-ES" dirty="0"/>
              <a:t>Junos </a:t>
            </a:r>
            <a:r>
              <a:rPr lang="es-ES" dirty="0" err="1"/>
              <a:t>CLl</a:t>
            </a:r>
            <a:r>
              <a:rPr lang="es-ES" dirty="0"/>
              <a:t> es un </a:t>
            </a:r>
            <a:r>
              <a:rPr lang="es-ES" dirty="0" err="1"/>
              <a:t>shell</a:t>
            </a:r>
            <a:r>
              <a:rPr lang="es-ES" dirty="0"/>
              <a:t> de comandos basado en texto. Una opción para acceder a la CLI es a través de la conexión </a:t>
            </a:r>
            <a:r>
              <a:rPr lang="es-ES" b="1" dirty="0"/>
              <a:t>de consola serie</a:t>
            </a:r>
            <a:r>
              <a:rPr lang="es-ES" dirty="0"/>
              <a:t> - fuera de banda - (</a:t>
            </a:r>
            <a:r>
              <a:rPr lang="es-ES" dirty="0" err="1"/>
              <a:t>OoB</a:t>
            </a:r>
            <a:r>
              <a:rPr lang="es-ES" dirty="0"/>
              <a:t>).</a:t>
            </a:r>
          </a:p>
          <a:p>
            <a:pPr marL="344488" lvl="1" indent="-344488"/>
            <a:r>
              <a:rPr lang="es-ES" dirty="0"/>
              <a:t>Los ajustes del puerto de la consola están predefinidos y no son configurables por el usuario.</a:t>
            </a:r>
          </a:p>
          <a:p>
            <a:pPr marL="344488" lvl="1" indent="-344488"/>
            <a:r>
              <a:rPr lang="es-ES" dirty="0"/>
              <a:t>En dispositivos Junos virtualizados como </a:t>
            </a:r>
            <a:r>
              <a:rPr lang="es-ES" dirty="0" err="1"/>
              <a:t>vSRX</a:t>
            </a:r>
            <a:r>
              <a:rPr lang="es-ES" dirty="0"/>
              <a:t> y </a:t>
            </a:r>
            <a:r>
              <a:rPr lang="es-ES" dirty="0" err="1"/>
              <a:t>vMX</a:t>
            </a:r>
            <a:r>
              <a:rPr lang="es-ES" dirty="0"/>
              <a:t>, la consola virtual del hipervisor proporciona la consola </a:t>
            </a:r>
            <a:r>
              <a:rPr lang="es-ES" dirty="0" err="1"/>
              <a:t>OoB</a:t>
            </a:r>
            <a:r>
              <a:rPr lang="es-ES" dirty="0"/>
              <a:t>.</a:t>
            </a:r>
          </a:p>
          <a:p>
            <a:pPr marL="344488" lvl="1" indent="-344488"/>
            <a:r>
              <a:rPr lang="es-ES" dirty="0"/>
              <a:t>Una segunda opción para acceder a la CLI es a través de la red (</a:t>
            </a:r>
            <a:r>
              <a:rPr lang="es-ES" b="1" dirty="0"/>
              <a:t>en banda</a:t>
            </a:r>
            <a:r>
              <a:rPr lang="es-ES" dirty="0"/>
              <a:t>) utilizando protocolos de acceso como </a:t>
            </a:r>
            <a:r>
              <a:rPr lang="es-ES" b="1" dirty="0"/>
              <a:t>Telnet</a:t>
            </a:r>
            <a:r>
              <a:rPr lang="es-ES" dirty="0"/>
              <a:t> o </a:t>
            </a:r>
            <a:r>
              <a:rPr lang="es-ES" b="1" dirty="0"/>
              <a:t>SSH</a:t>
            </a:r>
            <a:r>
              <a:rPr lang="es-ES" dirty="0"/>
              <a:t>. A diferencia de la conexión de la consola, estas opciones de acceso requieren la configuración de un puerto de red y el protocolo de acceso.</a:t>
            </a:r>
          </a:p>
          <a:p>
            <a:pPr marL="344488" lvl="1" indent="-344488"/>
            <a:r>
              <a:rPr lang="es-ES" dirty="0"/>
              <a:t>Muchas plataformas que ejecutan Junos OS también ofrecen un </a:t>
            </a:r>
            <a:r>
              <a:rPr lang="es-ES" b="1" dirty="0"/>
              <a:t>puerto Ethernet de administración dedicado</a:t>
            </a:r>
            <a:r>
              <a:rPr lang="es-ES" dirty="0"/>
              <a:t>. Este puerto de gestión proporciona acceso </a:t>
            </a:r>
            <a:r>
              <a:rPr lang="es-ES" dirty="0" err="1"/>
              <a:t>OoB</a:t>
            </a:r>
            <a:r>
              <a:rPr lang="es-ES" dirty="0"/>
              <a:t>. Por lo tanto, el software no puede reenviar tráfico de tránsito a través de este puerto de administración. El nombre real del puerto Ethernet de administración dedicado varía entre plataformas.</a:t>
            </a:r>
            <a:endParaRPr lang="es-ES" sz="3200" dirty="0"/>
          </a:p>
        </p:txBody>
      </p:sp>
      <p:sp>
        <p:nvSpPr>
          <p:cNvPr id="4" name="Content Placeholder 3">
            <a:extLst>
              <a:ext uri="{FF2B5EF4-FFF2-40B4-BE49-F238E27FC236}">
                <a16:creationId xmlns:a16="http://schemas.microsoft.com/office/drawing/2014/main" id="{FDE0A14C-21E7-4125-8907-56AFDFDD91B4}"/>
              </a:ext>
            </a:extLst>
          </p:cNvPr>
          <p:cNvSpPr>
            <a:spLocks noGrp="1"/>
          </p:cNvSpPr>
          <p:nvPr>
            <p:ph sz="quarter" idx="13"/>
          </p:nvPr>
        </p:nvSpPr>
        <p:spPr/>
        <p:txBody>
          <a:bodyPr/>
          <a:lstStyle/>
          <a:p>
            <a:r>
              <a:rPr lang="en-US" dirty="0"/>
              <a:t>03: </a:t>
            </a:r>
            <a:r>
              <a:rPr lang="en-US" dirty="0" err="1"/>
              <a:t>Interfaz</a:t>
            </a:r>
            <a:r>
              <a:rPr lang="en-US" dirty="0"/>
              <a:t> de </a:t>
            </a:r>
            <a:r>
              <a:rPr lang="en-US" dirty="0" err="1"/>
              <a:t>Usuario</a:t>
            </a:r>
            <a:r>
              <a:rPr lang="en-US" dirty="0"/>
              <a:t>: Junos CLI</a:t>
            </a:r>
          </a:p>
        </p:txBody>
      </p:sp>
    </p:spTree>
    <p:extLst>
      <p:ext uri="{BB962C8B-B14F-4D97-AF65-F5344CB8AC3E}">
        <p14:creationId xmlns:p14="http://schemas.microsoft.com/office/powerpoint/2010/main" val="1569780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lnSpcReduction="10000"/>
          </a:bodyPr>
          <a:lstStyle/>
          <a:p>
            <a:r>
              <a:rPr lang="es-ES" dirty="0"/>
              <a:t>Interfaz J-Web</a:t>
            </a:r>
          </a:p>
          <a:p>
            <a:pPr marL="344488" lvl="1" indent="-344488"/>
            <a:r>
              <a:rPr lang="es-ES" dirty="0"/>
              <a:t>J-Web es una GUI basada en web a la que puede acceder mediante </a:t>
            </a:r>
            <a:r>
              <a:rPr lang="es-ES" b="1" dirty="0"/>
              <a:t>HTTP</a:t>
            </a:r>
            <a:r>
              <a:rPr lang="es-ES" dirty="0"/>
              <a:t> o </a:t>
            </a:r>
            <a:r>
              <a:rPr lang="es-ES" b="1" dirty="0"/>
              <a:t>HTTPS</a:t>
            </a:r>
            <a:r>
              <a:rPr lang="es-ES" dirty="0"/>
              <a:t>. </a:t>
            </a:r>
          </a:p>
          <a:p>
            <a:pPr marL="344488" lvl="1" indent="-344488"/>
            <a:r>
              <a:rPr lang="es-ES" dirty="0"/>
              <a:t>Proporciona asistentes de configuración rápida para simplificar las tareas de configuración más comunes. </a:t>
            </a:r>
          </a:p>
          <a:p>
            <a:pPr marL="344488" lvl="1" indent="-344488"/>
            <a:r>
              <a:rPr lang="es-ES" dirty="0"/>
              <a:t>Para configuraciones más complicadas, la GUI de J-Web le permite editar directamente el archivo de configuración de texto del sistema. </a:t>
            </a:r>
          </a:p>
          <a:p>
            <a:pPr marL="344488" lvl="1" indent="-344488"/>
            <a:r>
              <a:rPr lang="es-ES" dirty="0"/>
              <a:t>La GUI de J-Web está instalada y habilitada de manera predeterminada en la mayoría de las plataformas que ejecutan Junos OS.</a:t>
            </a:r>
          </a:p>
          <a:p>
            <a:pPr marL="344488" lvl="1" indent="-344488"/>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Content Placeholder 7">
            <a:extLst>
              <a:ext uri="{FF2B5EF4-FFF2-40B4-BE49-F238E27FC236}">
                <a16:creationId xmlns:a16="http://schemas.microsoft.com/office/drawing/2014/main" id="{593C8D3B-7046-4C16-BD3B-A5B1B1332045}"/>
              </a:ext>
            </a:extLst>
          </p:cNvPr>
          <p:cNvPicPr>
            <a:picLocks noGrp="1" noChangeAspect="1"/>
          </p:cNvPicPr>
          <p:nvPr>
            <p:ph sz="half" idx="13"/>
          </p:nvPr>
        </p:nvPicPr>
        <p:blipFill>
          <a:blip r:embed="rId3"/>
          <a:stretch>
            <a:fillRect/>
          </a:stretch>
        </p:blipFill>
        <p:spPr>
          <a:xfrm>
            <a:off x="6348264" y="2472235"/>
            <a:ext cx="5392546" cy="2763833"/>
          </a:xfrm>
          <a:prstGeom prst="rect">
            <a:avLst/>
          </a:prstGeom>
        </p:spPr>
      </p:pic>
    </p:spTree>
    <p:extLst>
      <p:ext uri="{BB962C8B-B14F-4D97-AF65-F5344CB8AC3E}">
        <p14:creationId xmlns:p14="http://schemas.microsoft.com/office/powerpoint/2010/main" val="24669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5339646" cy="5160744"/>
          </a:xfrm>
        </p:spPr>
        <p:txBody>
          <a:bodyPr vert="horz" lIns="91440" tIns="45720" rIns="91440" bIns="45720" rtlCol="0" anchor="t">
            <a:normAutofit/>
          </a:bodyPr>
          <a:lstStyle/>
          <a:p>
            <a:r>
              <a:rPr lang="es-ES" dirty="0"/>
              <a:t>Iniciando </a:t>
            </a:r>
            <a:r>
              <a:rPr lang="es-ES" dirty="0" err="1"/>
              <a:t>sesi</a:t>
            </a:r>
            <a:r>
              <a:rPr lang="es-GT" dirty="0" err="1"/>
              <a:t>ón</a:t>
            </a:r>
            <a:endParaRPr lang="es-ES" dirty="0"/>
          </a:p>
          <a:p>
            <a:pPr marL="344488" lvl="1" indent="-344488"/>
            <a:r>
              <a:rPr lang="es-ES" dirty="0"/>
              <a:t>Junos OS requiere un nombre de usuario y </a:t>
            </a:r>
            <a:r>
              <a:rPr lang="es-ES" dirty="0" err="1"/>
              <a:t>password</a:t>
            </a:r>
            <a:r>
              <a:rPr lang="es-ES" dirty="0"/>
              <a:t> para acceder.</a:t>
            </a:r>
          </a:p>
          <a:p>
            <a:pPr marL="344488" lvl="1" indent="-344488"/>
            <a:r>
              <a:rPr lang="es-ES" dirty="0"/>
              <a:t>Cuando se inicia sesión con un usuario no-</a:t>
            </a:r>
            <a:r>
              <a:rPr lang="es-ES" dirty="0" err="1"/>
              <a:t>root</a:t>
            </a:r>
            <a:r>
              <a:rPr lang="es-ES" dirty="0"/>
              <a:t>, automáticamente nos ingresa a la CLI</a:t>
            </a:r>
          </a:p>
          <a:p>
            <a:pPr marL="344488" lvl="1" indent="-344488"/>
            <a:r>
              <a:rPr lang="es-ES" dirty="0"/>
              <a:t>Todas las plataformas Junos OS tienen únicamente por defecto el usuario </a:t>
            </a:r>
            <a:r>
              <a:rPr lang="es-ES" dirty="0" err="1"/>
              <a:t>root</a:t>
            </a:r>
            <a:r>
              <a:rPr lang="es-ES" dirty="0"/>
              <a:t>, sin ningún </a:t>
            </a:r>
            <a:r>
              <a:rPr lang="es-ES" dirty="0" err="1"/>
              <a:t>password</a:t>
            </a:r>
            <a:r>
              <a:rPr lang="es-ES" dirty="0"/>
              <a:t>.</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11" name="Content Placeholder 10">
            <a:extLst>
              <a:ext uri="{FF2B5EF4-FFF2-40B4-BE49-F238E27FC236}">
                <a16:creationId xmlns:a16="http://schemas.microsoft.com/office/drawing/2014/main" id="{A4F2C190-D731-4641-8AC0-206D4792D9BB}"/>
              </a:ext>
            </a:extLst>
          </p:cNvPr>
          <p:cNvPicPr>
            <a:picLocks noGrp="1" noChangeAspect="1"/>
          </p:cNvPicPr>
          <p:nvPr>
            <p:ph sz="half" idx="13"/>
          </p:nvPr>
        </p:nvPicPr>
        <p:blipFill>
          <a:blip r:embed="rId3"/>
          <a:stretch>
            <a:fillRect/>
          </a:stretch>
        </p:blipFill>
        <p:spPr>
          <a:xfrm>
            <a:off x="6756066" y="2964563"/>
            <a:ext cx="4782217" cy="1343212"/>
          </a:xfrm>
        </p:spPr>
      </p:pic>
    </p:spTree>
    <p:extLst>
      <p:ext uri="{BB962C8B-B14F-4D97-AF65-F5344CB8AC3E}">
        <p14:creationId xmlns:p14="http://schemas.microsoft.com/office/powerpoint/2010/main" val="950461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a:xfrm>
            <a:off x="375355" y="1464908"/>
            <a:ext cx="11345590" cy="3029033"/>
          </a:xfrm>
        </p:spPr>
        <p:txBody>
          <a:bodyPr vert="horz" lIns="91440" tIns="45720" rIns="91440" bIns="45720" rtlCol="0" anchor="t">
            <a:normAutofit fontScale="85000" lnSpcReduction="20000"/>
          </a:bodyPr>
          <a:lstStyle/>
          <a:p>
            <a:r>
              <a:rPr lang="es-ES" dirty="0"/>
              <a:t>Iniciando </a:t>
            </a:r>
            <a:r>
              <a:rPr lang="es-ES" dirty="0" err="1"/>
              <a:t>sesi</a:t>
            </a:r>
            <a:r>
              <a:rPr lang="es-GT" dirty="0" err="1"/>
              <a:t>ón</a:t>
            </a:r>
            <a:endParaRPr lang="es-ES" dirty="0"/>
          </a:p>
          <a:p>
            <a:pPr marL="344488" lvl="1" indent="-344488"/>
            <a:r>
              <a:rPr lang="es-ES" sz="3100" dirty="0"/>
              <a:t>En un dispositivo con las configuraciones de fabrica, en lugar del </a:t>
            </a:r>
            <a:r>
              <a:rPr lang="es-ES" sz="3100" dirty="0" err="1"/>
              <a:t>hostname</a:t>
            </a:r>
            <a:r>
              <a:rPr lang="es-ES" sz="3100" dirty="0"/>
              <a:t> nos despliega: </a:t>
            </a:r>
            <a:r>
              <a:rPr lang="es-ES" sz="3100" b="1" dirty="0" err="1"/>
              <a:t>Amnesiac</a:t>
            </a:r>
            <a:r>
              <a:rPr lang="es-ES" sz="3100" b="1" dirty="0"/>
              <a:t> .</a:t>
            </a:r>
          </a:p>
          <a:p>
            <a:pPr marL="344488" lvl="1" indent="-344488"/>
            <a:r>
              <a:rPr lang="es-ES" sz="3100" dirty="0"/>
              <a:t>El usuario </a:t>
            </a:r>
            <a:r>
              <a:rPr lang="es-ES" sz="3100" dirty="0" err="1"/>
              <a:t>root</a:t>
            </a:r>
            <a:r>
              <a:rPr lang="es-ES" sz="3100" dirty="0"/>
              <a:t> tiene completo control sobre el sistema</a:t>
            </a:r>
          </a:p>
          <a:p>
            <a:pPr marL="344488" lvl="1" indent="-344488"/>
            <a:r>
              <a:rPr lang="es-ES" sz="3100" dirty="0"/>
              <a:t>Cuando nos </a:t>
            </a:r>
            <a:r>
              <a:rPr lang="es-ES" sz="3100" dirty="0" err="1"/>
              <a:t>logeamos</a:t>
            </a:r>
            <a:r>
              <a:rPr lang="es-ES" sz="3100" dirty="0"/>
              <a:t> con </a:t>
            </a:r>
            <a:r>
              <a:rPr lang="es-ES" sz="3100" dirty="0" err="1"/>
              <a:t>root</a:t>
            </a:r>
            <a:r>
              <a:rPr lang="es-ES" sz="3100" dirty="0"/>
              <a:t>, nos coloca en la </a:t>
            </a:r>
            <a:r>
              <a:rPr lang="es-ES" sz="3100" dirty="0" err="1"/>
              <a:t>shell</a:t>
            </a:r>
            <a:r>
              <a:rPr lang="es-ES" sz="3100" dirty="0"/>
              <a:t> de UNIX, para movernos al CLI, usamos el comando </a:t>
            </a:r>
            <a:r>
              <a:rPr lang="es-ES" sz="3100" b="1" dirty="0" err="1">
                <a:latin typeface="Consolas" panose="020B0609020204030204" pitchFamily="49" charset="0"/>
              </a:rPr>
              <a:t>cli</a:t>
            </a:r>
            <a:endParaRPr lang="es-ES" sz="3100" b="1" dirty="0">
              <a:latin typeface="Consolas" panose="020B0609020204030204" pitchFamily="49" charset="0"/>
            </a:endParaRPr>
          </a:p>
          <a:p>
            <a:pPr marL="344488" lvl="1" indent="-344488"/>
            <a:r>
              <a:rPr lang="es-ES" sz="3100" dirty="0"/>
              <a:t>Cuando salimos del CLI, regresamos al </a:t>
            </a:r>
            <a:r>
              <a:rPr lang="es-ES" sz="3100" dirty="0" err="1"/>
              <a:t>shell</a:t>
            </a:r>
            <a:r>
              <a:rPr lang="es-ES" sz="3100" dirty="0"/>
              <a:t> UNIX.</a:t>
            </a:r>
          </a:p>
          <a:p>
            <a:pPr marL="344488" lvl="1" indent="-344488"/>
            <a:r>
              <a:rPr lang="es-ES" sz="3100" dirty="0"/>
              <a:t>Adicionalmente debemos usar </a:t>
            </a:r>
            <a:r>
              <a:rPr lang="es-ES" sz="3100" dirty="0" err="1">
                <a:latin typeface="Consolas" panose="020B0609020204030204" pitchFamily="49" charset="0"/>
              </a:rPr>
              <a:t>exit</a:t>
            </a:r>
            <a:r>
              <a:rPr lang="es-ES" sz="3100" dirty="0"/>
              <a:t> para salir por completo</a:t>
            </a:r>
          </a:p>
          <a:p>
            <a:pPr marL="344488" lvl="1" indent="-344488"/>
            <a:r>
              <a:rPr lang="es-ES" sz="3100" dirty="0"/>
              <a:t>El usuario y </a:t>
            </a:r>
            <a:r>
              <a:rPr lang="es-ES" sz="3100" dirty="0" err="1"/>
              <a:t>password</a:t>
            </a:r>
            <a:r>
              <a:rPr lang="es-ES" sz="3100" dirty="0"/>
              <a:t> de los laboratorios es </a:t>
            </a:r>
            <a:r>
              <a:rPr lang="es-ES" sz="3100" dirty="0" err="1"/>
              <a:t>lab</a:t>
            </a:r>
            <a:r>
              <a:rPr lang="es-ES" sz="3100" dirty="0"/>
              <a:t>/lab123</a:t>
            </a:r>
          </a:p>
          <a:p>
            <a:pPr marL="344488" lvl="1" indent="-344488"/>
            <a:endParaRPr lang="es-ES" dirty="0"/>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pic>
        <p:nvPicPr>
          <p:cNvPr id="9" name="Content Placeholder 8">
            <a:extLst>
              <a:ext uri="{FF2B5EF4-FFF2-40B4-BE49-F238E27FC236}">
                <a16:creationId xmlns:a16="http://schemas.microsoft.com/office/drawing/2014/main" id="{800EE96C-599C-4118-8BD6-DB9F2432E80E}"/>
              </a:ext>
            </a:extLst>
          </p:cNvPr>
          <p:cNvPicPr>
            <a:picLocks noGrp="1" noChangeAspect="1"/>
          </p:cNvPicPr>
          <p:nvPr>
            <p:ph sz="half" idx="13"/>
          </p:nvPr>
        </p:nvPicPr>
        <p:blipFill>
          <a:blip r:embed="rId3"/>
          <a:stretch>
            <a:fillRect/>
          </a:stretch>
        </p:blipFill>
        <p:spPr>
          <a:xfrm>
            <a:off x="988957" y="4713682"/>
            <a:ext cx="7470886" cy="1919443"/>
          </a:xfrm>
        </p:spPr>
      </p:pic>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sp>
        <p:nvSpPr>
          <p:cNvPr id="4" name="TextBox 3">
            <a:extLst>
              <a:ext uri="{FF2B5EF4-FFF2-40B4-BE49-F238E27FC236}">
                <a16:creationId xmlns:a16="http://schemas.microsoft.com/office/drawing/2014/main" id="{A894B527-B39E-4320-9E9A-CE1ECAE9E373}"/>
              </a:ext>
            </a:extLst>
          </p:cNvPr>
          <p:cNvSpPr txBox="1"/>
          <p:nvPr/>
        </p:nvSpPr>
        <p:spPr>
          <a:xfrm>
            <a:off x="9401491" y="3663176"/>
            <a:ext cx="231945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GT" dirty="0"/>
              <a:t>Aquí podemos correr comandos de Unix, como:</a:t>
            </a:r>
          </a:p>
          <a:p>
            <a:pPr marL="285750" indent="-285750">
              <a:buFont typeface="Arial" panose="020B0604020202020204" pitchFamily="34" charset="0"/>
              <a:buChar char="•"/>
            </a:pPr>
            <a:r>
              <a:rPr lang="es-GT" dirty="0" err="1"/>
              <a:t>ls</a:t>
            </a:r>
            <a:endParaRPr lang="es-GT" dirty="0"/>
          </a:p>
          <a:p>
            <a:pPr marL="285750" indent="-285750">
              <a:buFont typeface="Arial" panose="020B0604020202020204" pitchFamily="34" charset="0"/>
              <a:buChar char="•"/>
            </a:pPr>
            <a:r>
              <a:rPr lang="en-US" dirty="0" err="1"/>
              <a:t>pwd</a:t>
            </a:r>
            <a:endParaRPr lang="en-US" dirty="0"/>
          </a:p>
          <a:p>
            <a:pPr marL="285750" indent="-285750">
              <a:buFont typeface="Arial" panose="020B0604020202020204" pitchFamily="34" charset="0"/>
              <a:buChar char="•"/>
            </a:pPr>
            <a:r>
              <a:rPr lang="en-US" dirty="0"/>
              <a:t>top</a:t>
            </a:r>
          </a:p>
          <a:p>
            <a:pPr marL="285750" indent="-285750">
              <a:buFont typeface="Arial" panose="020B0604020202020204" pitchFamily="34" charset="0"/>
              <a:buChar char="•"/>
            </a:pPr>
            <a:r>
              <a:rPr lang="en-US" dirty="0"/>
              <a:t>cat</a:t>
            </a:r>
          </a:p>
          <a:p>
            <a:pPr marL="285750" indent="-285750">
              <a:buFont typeface="Arial" panose="020B0604020202020204" pitchFamily="34" charset="0"/>
              <a:buChar char="•"/>
            </a:pPr>
            <a:r>
              <a:rPr lang="en-US" dirty="0"/>
              <a:t>Etcetera…</a:t>
            </a:r>
          </a:p>
        </p:txBody>
      </p:sp>
      <p:cxnSp>
        <p:nvCxnSpPr>
          <p:cNvPr id="6" name="Straight Arrow Connector 5">
            <a:extLst>
              <a:ext uri="{FF2B5EF4-FFF2-40B4-BE49-F238E27FC236}">
                <a16:creationId xmlns:a16="http://schemas.microsoft.com/office/drawing/2014/main" id="{236DD57D-ABA0-4E5B-9A6A-A47DF5A48D75}"/>
              </a:ext>
            </a:extLst>
          </p:cNvPr>
          <p:cNvCxnSpPr/>
          <p:nvPr/>
        </p:nvCxnSpPr>
        <p:spPr>
          <a:xfrm>
            <a:off x="8218449" y="3194824"/>
            <a:ext cx="1048214" cy="5742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991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fontScale="92500" lnSpcReduction="10000"/>
          </a:bodyPr>
          <a:lstStyle/>
          <a:p>
            <a:r>
              <a:rPr lang="es-GT" dirty="0"/>
              <a:t>Modos de CLI</a:t>
            </a:r>
            <a:endParaRPr lang="es-ES" dirty="0"/>
          </a:p>
          <a:p>
            <a:pPr marL="344488" lvl="1" indent="-344488"/>
            <a:r>
              <a:rPr lang="es-ES" dirty="0"/>
              <a:t>Existen dos modos de CLI en Junos OS:</a:t>
            </a:r>
          </a:p>
          <a:p>
            <a:pPr marL="581026" lvl="2" indent="-344488"/>
            <a:r>
              <a:rPr lang="es-ES" sz="2600" dirty="0"/>
              <a:t>Modo Operacional (</a:t>
            </a:r>
            <a:r>
              <a:rPr lang="es-ES" sz="2600" i="1" dirty="0" err="1"/>
              <a:t>operational</a:t>
            </a:r>
            <a:r>
              <a:rPr lang="es-ES" sz="2600" i="1" dirty="0"/>
              <a:t> </a:t>
            </a:r>
            <a:r>
              <a:rPr lang="es-ES" sz="2600" i="1" dirty="0" err="1"/>
              <a:t>mode</a:t>
            </a:r>
            <a:r>
              <a:rPr lang="es-ES" sz="2600" dirty="0"/>
              <a:t>)</a:t>
            </a:r>
          </a:p>
          <a:p>
            <a:pPr marL="581026" lvl="2" indent="-344488"/>
            <a:r>
              <a:rPr lang="es-ES" sz="2600" dirty="0"/>
              <a:t>Modo de Configuración (</a:t>
            </a:r>
            <a:r>
              <a:rPr lang="es-ES" sz="2600" i="1" dirty="0" err="1"/>
              <a:t>configuration</a:t>
            </a:r>
            <a:r>
              <a:rPr lang="es-ES" sz="2600" i="1" dirty="0"/>
              <a:t> </a:t>
            </a:r>
            <a:r>
              <a:rPr lang="es-ES" sz="2600" i="1" dirty="0" err="1"/>
              <a:t>mode</a:t>
            </a:r>
            <a:r>
              <a:rPr lang="es-ES" sz="2600" dirty="0"/>
              <a:t>)</a:t>
            </a:r>
          </a:p>
          <a:p>
            <a:pPr marL="581026" lvl="2" indent="-344488"/>
            <a:endParaRPr lang="es-ES" dirty="0"/>
          </a:p>
          <a:p>
            <a:pPr marL="61913" indent="-344488"/>
            <a:r>
              <a:rPr lang="es-ES" dirty="0"/>
              <a:t>Modo Operacional</a:t>
            </a:r>
          </a:p>
          <a:p>
            <a:pPr marL="344488" lvl="1" indent="-344488"/>
            <a:r>
              <a:rPr lang="es-ES" dirty="0"/>
              <a:t>Se utiliza para monitorear y hace </a:t>
            </a:r>
            <a:r>
              <a:rPr lang="es-ES" dirty="0" err="1"/>
              <a:t>troubleshooting</a:t>
            </a:r>
            <a:r>
              <a:rPr lang="es-ES" dirty="0"/>
              <a:t>. Comandos como </a:t>
            </a:r>
            <a:r>
              <a:rPr lang="es-ES" dirty="0">
                <a:latin typeface="Consolas" panose="020B0609020204030204" pitchFamily="49" charset="0"/>
              </a:rPr>
              <a:t>monitor</a:t>
            </a:r>
            <a:r>
              <a:rPr lang="es-ES" dirty="0"/>
              <a:t>, </a:t>
            </a:r>
            <a:r>
              <a:rPr lang="es-ES" dirty="0">
                <a:latin typeface="Consolas" panose="020B0609020204030204" pitchFamily="49" charset="0"/>
              </a:rPr>
              <a:t>ping</a:t>
            </a:r>
            <a:r>
              <a:rPr lang="es-ES" dirty="0"/>
              <a:t>, </a:t>
            </a:r>
            <a:r>
              <a:rPr lang="es-ES" dirty="0">
                <a:latin typeface="Consolas" panose="020B0609020204030204" pitchFamily="49" charset="0"/>
              </a:rPr>
              <a:t>show</a:t>
            </a:r>
            <a:r>
              <a:rPr lang="es-ES" dirty="0"/>
              <a:t>, </a:t>
            </a:r>
            <a:r>
              <a:rPr lang="es-ES" dirty="0">
                <a:latin typeface="Consolas" panose="020B0609020204030204" pitchFamily="49" charset="0"/>
              </a:rPr>
              <a:t>test</a:t>
            </a:r>
            <a:r>
              <a:rPr lang="es-ES" dirty="0"/>
              <a:t>, y </a:t>
            </a:r>
            <a:r>
              <a:rPr lang="es-ES" dirty="0" err="1">
                <a:latin typeface="Consolas" panose="020B0609020204030204" pitchFamily="49" charset="0"/>
              </a:rPr>
              <a:t>traceroute</a:t>
            </a:r>
            <a:r>
              <a:rPr lang="es-ES" dirty="0"/>
              <a:t> permiten desplegar información y probar conectividad de la red.</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8" name="Picture 7">
            <a:extLst>
              <a:ext uri="{FF2B5EF4-FFF2-40B4-BE49-F238E27FC236}">
                <a16:creationId xmlns:a16="http://schemas.microsoft.com/office/drawing/2014/main" id="{C40365ED-4193-4527-AE72-0B36C887D500}"/>
              </a:ext>
            </a:extLst>
          </p:cNvPr>
          <p:cNvPicPr>
            <a:picLocks noChangeAspect="1"/>
          </p:cNvPicPr>
          <p:nvPr/>
        </p:nvPicPr>
        <p:blipFill>
          <a:blip r:embed="rId3"/>
          <a:stretch>
            <a:fillRect/>
          </a:stretch>
        </p:blipFill>
        <p:spPr>
          <a:xfrm>
            <a:off x="844893" y="4608860"/>
            <a:ext cx="10157888" cy="1235170"/>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5261548" y="5069926"/>
            <a:ext cx="5546361" cy="646331"/>
          </a:xfrm>
          <a:prstGeom prst="rect">
            <a:avLst/>
          </a:prstGeom>
          <a:solidFill>
            <a:schemeClr val="bg1"/>
          </a:solidFill>
        </p:spPr>
        <p:txBody>
          <a:bodyPr wrap="square" rtlCol="0">
            <a:spAutoFit/>
          </a:bodyPr>
          <a:lstStyle/>
          <a:p>
            <a:r>
              <a:rPr lang="es-GT" dirty="0"/>
              <a:t>El carácter &gt; identifica el modo operacional</a:t>
            </a:r>
          </a:p>
          <a:p>
            <a:endParaRPr lang="en-US" dirty="0"/>
          </a:p>
        </p:txBody>
      </p:sp>
    </p:spTree>
    <p:extLst>
      <p:ext uri="{BB962C8B-B14F-4D97-AF65-F5344CB8AC3E}">
        <p14:creationId xmlns:p14="http://schemas.microsoft.com/office/powerpoint/2010/main" val="1600019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9A173-8203-41A5-AC97-EA3A1D4C60C0}"/>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16083E17-49B6-4E09-B28B-41DA1C2F8637}"/>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err="1"/>
              <a:t>Tracks</a:t>
            </a:r>
            <a:r>
              <a:rPr lang="es-ES"/>
              <a:t> de Certificaciones de Juniper</a:t>
            </a:r>
          </a:p>
        </p:txBody>
      </p:sp>
      <p:sp>
        <p:nvSpPr>
          <p:cNvPr id="6" name="Content Placeholder 5">
            <a:extLst>
              <a:ext uri="{FF2B5EF4-FFF2-40B4-BE49-F238E27FC236}">
                <a16:creationId xmlns:a16="http://schemas.microsoft.com/office/drawing/2014/main" id="{287458D1-EEAD-44DD-9492-4AC34BA3CC5D}"/>
              </a:ext>
            </a:extLst>
          </p:cNvPr>
          <p:cNvSpPr>
            <a:spLocks noGrp="1"/>
          </p:cNvSpPr>
          <p:nvPr>
            <p:ph sz="quarter" idx="13"/>
          </p:nvPr>
        </p:nvSpPr>
        <p:spPr>
          <a:xfrm>
            <a:off x="2085975" y="508000"/>
            <a:ext cx="7699551" cy="511175"/>
          </a:xfrm>
        </p:spPr>
        <p:txBody>
          <a:bodyPr/>
          <a:lstStyle/>
          <a:p>
            <a:r>
              <a:rPr lang="es-ES"/>
              <a:t>01: Introducción al curso</a:t>
            </a:r>
            <a:endParaRPr lang="en-US"/>
          </a:p>
        </p:txBody>
      </p:sp>
      <p:pic>
        <p:nvPicPr>
          <p:cNvPr id="14" name="Picture 13">
            <a:extLst>
              <a:ext uri="{FF2B5EF4-FFF2-40B4-BE49-F238E27FC236}">
                <a16:creationId xmlns:a16="http://schemas.microsoft.com/office/drawing/2014/main" id="{760654F3-4832-40CA-8820-55231199C3EA}"/>
              </a:ext>
            </a:extLst>
          </p:cNvPr>
          <p:cNvPicPr>
            <a:picLocks noChangeAspect="1"/>
          </p:cNvPicPr>
          <p:nvPr/>
        </p:nvPicPr>
        <p:blipFill>
          <a:blip r:embed="rId2"/>
          <a:stretch>
            <a:fillRect/>
          </a:stretch>
        </p:blipFill>
        <p:spPr>
          <a:xfrm>
            <a:off x="496128" y="1874253"/>
            <a:ext cx="10879068" cy="4191585"/>
          </a:xfrm>
          <a:prstGeom prst="rect">
            <a:avLst/>
          </a:prstGeom>
        </p:spPr>
      </p:pic>
      <p:sp>
        <p:nvSpPr>
          <p:cNvPr id="15" name="Rectangle 14">
            <a:extLst>
              <a:ext uri="{FF2B5EF4-FFF2-40B4-BE49-F238E27FC236}">
                <a16:creationId xmlns:a16="http://schemas.microsoft.com/office/drawing/2014/main" id="{8E05ECE1-CC3D-4416-B7B7-4035F6880A06}"/>
              </a:ext>
            </a:extLst>
          </p:cNvPr>
          <p:cNvSpPr/>
          <p:nvPr/>
        </p:nvSpPr>
        <p:spPr>
          <a:xfrm>
            <a:off x="4215740" y="314696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60D579-2187-42C5-97D9-CA905D36E707}"/>
              </a:ext>
            </a:extLst>
          </p:cNvPr>
          <p:cNvSpPr/>
          <p:nvPr/>
        </p:nvSpPr>
        <p:spPr>
          <a:xfrm>
            <a:off x="4215739" y="4375521"/>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E440C7-A623-4984-86E3-1D2A6F4457EA}"/>
              </a:ext>
            </a:extLst>
          </p:cNvPr>
          <p:cNvSpPr/>
          <p:nvPr/>
        </p:nvSpPr>
        <p:spPr>
          <a:xfrm>
            <a:off x="4215738" y="5534107"/>
            <a:ext cx="1104405" cy="36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703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Modo de Configuración</a:t>
            </a:r>
            <a:endParaRPr lang="es-ES" dirty="0"/>
          </a:p>
          <a:p>
            <a:pPr marL="344488" lvl="1" indent="-344488"/>
            <a:r>
              <a:rPr lang="es-ES" dirty="0"/>
              <a:t>En este modo podemos configurar todas las propiedades del Junos OS, incluyendo interfaces, protocolos, accesos de usuarios, así como muchas otras propiedades del hardware.</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3BBB541A-DF94-47D6-916B-F509E592BC70}"/>
              </a:ext>
            </a:extLst>
          </p:cNvPr>
          <p:cNvPicPr>
            <a:picLocks noChangeAspect="1"/>
          </p:cNvPicPr>
          <p:nvPr/>
        </p:nvPicPr>
        <p:blipFill>
          <a:blip r:embed="rId3"/>
          <a:stretch>
            <a:fillRect/>
          </a:stretch>
        </p:blipFill>
        <p:spPr>
          <a:xfrm>
            <a:off x="630187" y="3651958"/>
            <a:ext cx="10111700" cy="1574487"/>
          </a:xfrm>
          <a:prstGeom prst="rect">
            <a:avLst/>
          </a:prstGeom>
        </p:spPr>
      </p:pic>
      <p:sp>
        <p:nvSpPr>
          <p:cNvPr id="10" name="TextBox 9">
            <a:extLst>
              <a:ext uri="{FF2B5EF4-FFF2-40B4-BE49-F238E27FC236}">
                <a16:creationId xmlns:a16="http://schemas.microsoft.com/office/drawing/2014/main" id="{645451D4-445B-4EBB-AE4E-1C3DE4B50004}"/>
              </a:ext>
            </a:extLst>
          </p:cNvPr>
          <p:cNvSpPr txBox="1"/>
          <p:nvPr/>
        </p:nvSpPr>
        <p:spPr>
          <a:xfrm>
            <a:off x="4856813" y="4390516"/>
            <a:ext cx="5546361" cy="646331"/>
          </a:xfrm>
          <a:prstGeom prst="rect">
            <a:avLst/>
          </a:prstGeom>
          <a:solidFill>
            <a:schemeClr val="bg1"/>
          </a:solidFill>
        </p:spPr>
        <p:txBody>
          <a:bodyPr wrap="square" rtlCol="0">
            <a:spAutoFit/>
          </a:bodyPr>
          <a:lstStyle/>
          <a:p>
            <a:r>
              <a:rPr lang="es-GT" dirty="0"/>
              <a:t>El carácter # identifica el modo de configuración</a:t>
            </a:r>
          </a:p>
          <a:p>
            <a:endParaRPr lang="en-US" dirty="0"/>
          </a:p>
        </p:txBody>
      </p:sp>
    </p:spTree>
    <p:extLst>
      <p:ext uri="{BB962C8B-B14F-4D97-AF65-F5344CB8AC3E}">
        <p14:creationId xmlns:p14="http://schemas.microsoft.com/office/powerpoint/2010/main" val="41567886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en cualquier parte de la línea de comandos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CFEAC0E4-BA77-46F7-A408-C4BDF79839C4}"/>
              </a:ext>
            </a:extLst>
          </p:cNvPr>
          <p:cNvPicPr>
            <a:picLocks noChangeAspect="1"/>
          </p:cNvPicPr>
          <p:nvPr/>
        </p:nvPicPr>
        <p:blipFill>
          <a:blip r:embed="rId3"/>
          <a:stretch>
            <a:fillRect/>
          </a:stretch>
        </p:blipFill>
        <p:spPr>
          <a:xfrm>
            <a:off x="1690745" y="2445182"/>
            <a:ext cx="8810510" cy="3904818"/>
          </a:xfrm>
          <a:prstGeom prst="rect">
            <a:avLst/>
          </a:prstGeom>
        </p:spPr>
      </p:pic>
    </p:spTree>
    <p:extLst>
      <p:ext uri="{BB962C8B-B14F-4D97-AF65-F5344CB8AC3E}">
        <p14:creationId xmlns:p14="http://schemas.microsoft.com/office/powerpoint/2010/main" val="3497047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Ayuda Sensitiva al Contexto (Contexto-Sensitive)</a:t>
            </a:r>
            <a:endParaRPr lang="es-ES" dirty="0"/>
          </a:p>
          <a:p>
            <a:pPr marL="344488" lvl="1" indent="-344488"/>
            <a:r>
              <a:rPr lang="es-ES" dirty="0"/>
              <a:t>Teclear ? al final o en medio de un comando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5102D010-6B01-4823-A0B7-947820470AA9}"/>
              </a:ext>
            </a:extLst>
          </p:cNvPr>
          <p:cNvPicPr>
            <a:picLocks noChangeAspect="1"/>
          </p:cNvPicPr>
          <p:nvPr/>
        </p:nvPicPr>
        <p:blipFill>
          <a:blip r:embed="rId3"/>
          <a:stretch>
            <a:fillRect/>
          </a:stretch>
        </p:blipFill>
        <p:spPr>
          <a:xfrm>
            <a:off x="1448815" y="2679779"/>
            <a:ext cx="9294370" cy="3670221"/>
          </a:xfrm>
          <a:prstGeom prst="rect">
            <a:avLst/>
          </a:prstGeom>
        </p:spPr>
      </p:pic>
    </p:spTree>
    <p:extLst>
      <p:ext uri="{BB962C8B-B14F-4D97-AF65-F5344CB8AC3E}">
        <p14:creationId xmlns:p14="http://schemas.microsoft.com/office/powerpoint/2010/main" val="2474654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sz="half" idx="1"/>
          </p:nvPr>
        </p:nvSpPr>
        <p:spPr/>
        <p:txBody>
          <a:bodyPr vert="horz" lIns="91440" tIns="45720" rIns="91440" bIns="45720" rtlCol="0" anchor="t">
            <a:normAutofit/>
          </a:bodyPr>
          <a:lstStyle/>
          <a:p>
            <a:r>
              <a:rPr lang="es-GT" dirty="0"/>
              <a:t>Comando de Ayuda</a:t>
            </a:r>
            <a:endParaRPr lang="es-ES" dirty="0"/>
          </a:p>
          <a:p>
            <a:pPr marL="344488" lvl="1" indent="-344488"/>
            <a:r>
              <a:rPr lang="es-ES" dirty="0"/>
              <a:t>El comando </a:t>
            </a:r>
            <a:r>
              <a:rPr lang="es-ES" dirty="0" err="1">
                <a:latin typeface="Consolas" panose="020B0609020204030204" pitchFamily="49" charset="0"/>
              </a:rPr>
              <a:t>help</a:t>
            </a:r>
            <a:r>
              <a:rPr lang="es-ES" dirty="0"/>
              <a:t> también se puede utilizar para obtener ayuda</a:t>
            </a:r>
          </a:p>
          <a:p>
            <a:pPr marL="0" lvl="1" indent="0">
              <a:buNone/>
            </a:pPr>
            <a:endParaRPr lang="es-ES" dirty="0"/>
          </a:p>
        </p:txBody>
      </p:sp>
      <p:sp>
        <p:nvSpPr>
          <p:cNvPr id="2" name="Título 1"/>
          <p:cNvSpPr>
            <a:spLocks noGrp="1"/>
          </p:cNvSpPr>
          <p:nvPr>
            <p:ph type="title"/>
          </p:nvPr>
        </p:nvSpPr>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p:txBody>
          <a:bodyPr/>
          <a:lstStyle/>
          <a:p>
            <a:r>
              <a:rPr lang="en-US" dirty="0"/>
              <a:t>03: </a:t>
            </a:r>
            <a:r>
              <a:rPr lang="en-US" dirty="0" err="1"/>
              <a:t>Interfaz</a:t>
            </a:r>
            <a:r>
              <a:rPr lang="en-US" dirty="0"/>
              <a:t> de </a:t>
            </a:r>
            <a:r>
              <a:rPr lang="en-US" dirty="0" err="1"/>
              <a:t>Usuario</a:t>
            </a:r>
            <a:r>
              <a:rPr lang="en-US" dirty="0"/>
              <a:t>: Junos CLI</a:t>
            </a:r>
          </a:p>
        </p:txBody>
      </p:sp>
      <p:pic>
        <p:nvPicPr>
          <p:cNvPr id="6" name="Picture 5">
            <a:extLst>
              <a:ext uri="{FF2B5EF4-FFF2-40B4-BE49-F238E27FC236}">
                <a16:creationId xmlns:a16="http://schemas.microsoft.com/office/drawing/2014/main" id="{20D408FF-4E80-46F4-B308-1CAC18C77823}"/>
              </a:ext>
            </a:extLst>
          </p:cNvPr>
          <p:cNvPicPr>
            <a:picLocks noChangeAspect="1"/>
          </p:cNvPicPr>
          <p:nvPr/>
        </p:nvPicPr>
        <p:blipFill>
          <a:blip r:embed="rId3"/>
          <a:stretch>
            <a:fillRect/>
          </a:stretch>
        </p:blipFill>
        <p:spPr>
          <a:xfrm>
            <a:off x="1173131" y="2928250"/>
            <a:ext cx="9845738" cy="1001500"/>
          </a:xfrm>
          <a:prstGeom prst="rect">
            <a:avLst/>
          </a:prstGeom>
        </p:spPr>
      </p:pic>
    </p:spTree>
    <p:extLst>
      <p:ext uri="{BB962C8B-B14F-4D97-AF65-F5344CB8AC3E}">
        <p14:creationId xmlns:p14="http://schemas.microsoft.com/office/powerpoint/2010/main" val="2193019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topic</a:t>
            </a:r>
            <a:endParaRPr lang="es-GT" dirty="0">
              <a:latin typeface="Consolas" panose="020B0609020204030204" pitchFamily="49" charset="0"/>
            </a:endParaRPr>
          </a:p>
          <a:p>
            <a:pPr lvl="1"/>
            <a:r>
              <a:rPr lang="es-GT" dirty="0"/>
              <a:t>Indica la forma de usar la instrucción</a:t>
            </a:r>
          </a:p>
          <a:p>
            <a:pPr lvl="1"/>
            <a:endParaRPr lang="es-GT" dirty="0"/>
          </a:p>
          <a:p>
            <a:pPr marL="57150" lvl="1" indent="0">
              <a:buNone/>
            </a:pPr>
            <a:endParaRPr lang="es-GT" dirty="0"/>
          </a:p>
          <a:p>
            <a:pPr lvl="1"/>
            <a:r>
              <a:rPr lang="es-GT" dirty="0"/>
              <a:t>El siguiente ejemplo muestra la información recibida al configurar una dirección de red</a:t>
            </a:r>
            <a:endParaRPr lang="en-US"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13" name="Picture 12">
            <a:extLst>
              <a:ext uri="{FF2B5EF4-FFF2-40B4-BE49-F238E27FC236}">
                <a16:creationId xmlns:a16="http://schemas.microsoft.com/office/drawing/2014/main" id="{A84FB2CA-C9C2-485C-9C84-436A0F29BE1B}"/>
              </a:ext>
            </a:extLst>
          </p:cNvPr>
          <p:cNvPicPr>
            <a:picLocks noChangeAspect="1"/>
          </p:cNvPicPr>
          <p:nvPr/>
        </p:nvPicPr>
        <p:blipFill>
          <a:blip r:embed="rId3"/>
          <a:stretch>
            <a:fillRect/>
          </a:stretch>
        </p:blipFill>
        <p:spPr>
          <a:xfrm>
            <a:off x="1804630" y="2251658"/>
            <a:ext cx="7815829" cy="738504"/>
          </a:xfrm>
          <a:prstGeom prst="rect">
            <a:avLst/>
          </a:prstGeom>
        </p:spPr>
      </p:pic>
      <p:pic>
        <p:nvPicPr>
          <p:cNvPr id="15" name="Picture 14">
            <a:extLst>
              <a:ext uri="{FF2B5EF4-FFF2-40B4-BE49-F238E27FC236}">
                <a16:creationId xmlns:a16="http://schemas.microsoft.com/office/drawing/2014/main" id="{87ED4CCA-1CC2-45B5-8422-4E130773D869}"/>
              </a:ext>
            </a:extLst>
          </p:cNvPr>
          <p:cNvPicPr>
            <a:picLocks noChangeAspect="1"/>
          </p:cNvPicPr>
          <p:nvPr/>
        </p:nvPicPr>
        <p:blipFill>
          <a:blip r:embed="rId4"/>
          <a:stretch>
            <a:fillRect/>
          </a:stretch>
        </p:blipFill>
        <p:spPr>
          <a:xfrm>
            <a:off x="1116450" y="3863783"/>
            <a:ext cx="9556548" cy="2381831"/>
          </a:xfrm>
          <a:prstGeom prst="rect">
            <a:avLst/>
          </a:prstGeom>
        </p:spPr>
      </p:pic>
    </p:spTree>
    <p:extLst>
      <p:ext uri="{BB962C8B-B14F-4D97-AF65-F5344CB8AC3E}">
        <p14:creationId xmlns:p14="http://schemas.microsoft.com/office/powerpoint/2010/main" val="1924482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p:txBody>
          <a:bodyPr>
            <a:normAutofit/>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reference</a:t>
            </a:r>
            <a:endParaRPr lang="es-GT" dirty="0">
              <a:latin typeface="Consolas" panose="020B0609020204030204" pitchFamily="49" charset="0"/>
            </a:endParaRPr>
          </a:p>
          <a:p>
            <a:pPr lvl="1"/>
            <a:r>
              <a:rPr lang="es-GT" dirty="0"/>
              <a:t>El comando </a:t>
            </a:r>
            <a:r>
              <a:rPr lang="es-GT" dirty="0" err="1"/>
              <a:t>help</a:t>
            </a:r>
            <a:r>
              <a:rPr lang="es-GT" dirty="0"/>
              <a:t> </a:t>
            </a:r>
            <a:r>
              <a:rPr lang="es-GT" dirty="0" err="1"/>
              <a:t>reference</a:t>
            </a:r>
            <a:r>
              <a:rPr lang="es-GT" dirty="0"/>
              <a:t> despliega la información resumida del la sentencia de configuración referenciada.</a:t>
            </a:r>
          </a:p>
          <a:p>
            <a:pPr lvl="1"/>
            <a:r>
              <a:rPr lang="es-GT" dirty="0"/>
              <a:t>En este ejemplo, se busca información de la dirección de red</a:t>
            </a:r>
          </a:p>
          <a:p>
            <a:pPr lvl="1"/>
            <a:r>
              <a:rPr lang="es-GT" dirty="0"/>
              <a:t>El comando </a:t>
            </a:r>
            <a:r>
              <a:rPr lang="es-GT" dirty="0" err="1"/>
              <a:t>help</a:t>
            </a:r>
            <a:r>
              <a:rPr lang="es-GT" dirty="0"/>
              <a:t> referencie despliega una lista completa de las opciones de configuración relacionadas junto con otros detalles específicos de la sentencia de configuración referenciada.</a:t>
            </a:r>
          </a:p>
          <a:p>
            <a:pPr lvl="1"/>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F1BFC580-C03F-4A88-9BCC-8A262E009CA8}"/>
              </a:ext>
            </a:extLst>
          </p:cNvPr>
          <p:cNvPicPr>
            <a:picLocks noChangeAspect="1"/>
          </p:cNvPicPr>
          <p:nvPr/>
        </p:nvPicPr>
        <p:blipFill>
          <a:blip r:embed="rId3"/>
          <a:stretch>
            <a:fillRect/>
          </a:stretch>
        </p:blipFill>
        <p:spPr>
          <a:xfrm>
            <a:off x="2867974" y="4028253"/>
            <a:ext cx="5901271" cy="2562394"/>
          </a:xfrm>
          <a:prstGeom prst="rect">
            <a:avLst/>
          </a:prstGeom>
        </p:spPr>
      </p:pic>
    </p:spTree>
    <p:extLst>
      <p:ext uri="{BB962C8B-B14F-4D97-AF65-F5344CB8AC3E}">
        <p14:creationId xmlns:p14="http://schemas.microsoft.com/office/powerpoint/2010/main" val="2909579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fontScale="92500"/>
          </a:bodyPr>
          <a:lstStyle/>
          <a:p>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r>
              <a:rPr lang="es-GT" dirty="0"/>
              <a:t>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r>
              <a:rPr lang="es-GT" dirty="0"/>
              <a:t> despliega en contexto (típicamente comandos set) que referencia a la variable especificada</a:t>
            </a:r>
          </a:p>
          <a:p>
            <a:pPr lvl="1"/>
            <a:r>
              <a:rPr lang="es-GT" dirty="0"/>
              <a:t>El siguiente es un ejemplo del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apropos</a:t>
            </a:r>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lvl="1"/>
            <a:endParaRPr lang="es-GT" dirty="0">
              <a:latin typeface="Consolas" panose="020B0609020204030204" pitchFamily="49" charset="0"/>
            </a:endParaRPr>
          </a:p>
          <a:p>
            <a:pPr marL="57150" lvl="1" indent="0">
              <a:buNone/>
            </a:pPr>
            <a:endParaRPr lang="es-GT" dirty="0">
              <a:latin typeface="Consolas" panose="020B0609020204030204" pitchFamily="49" charset="0"/>
            </a:endParaRPr>
          </a:p>
          <a:p>
            <a:pPr lvl="1"/>
            <a:r>
              <a:rPr lang="es-ES" sz="2200" dirty="0"/>
              <a:t>El comando </a:t>
            </a:r>
            <a:r>
              <a:rPr lang="es-ES" sz="2200" dirty="0" err="1">
                <a:latin typeface="Consolas" panose="020B0609020204030204" pitchFamily="49" charset="0"/>
              </a:rPr>
              <a:t>help</a:t>
            </a:r>
            <a:r>
              <a:rPr lang="es-ES" sz="2200" dirty="0">
                <a:latin typeface="Consolas" panose="020B0609020204030204" pitchFamily="49" charset="0"/>
              </a:rPr>
              <a:t> </a:t>
            </a:r>
            <a:r>
              <a:rPr lang="es-ES" sz="2200" dirty="0" err="1">
                <a:latin typeface="Consolas" panose="020B0609020204030204" pitchFamily="49" charset="0"/>
              </a:rPr>
              <a:t>apropos</a:t>
            </a:r>
            <a:r>
              <a:rPr lang="es-ES" sz="2200" dirty="0">
                <a:latin typeface="Consolas" panose="020B0609020204030204" pitchFamily="49" charset="0"/>
              </a:rPr>
              <a:t> </a:t>
            </a:r>
            <a:r>
              <a:rPr lang="es-ES" sz="2200" dirty="0"/>
              <a:t>solo muestra contextos que son relevantes para el nivel de jerarquía de configuración en el que se encuentra actualmente. En otras palabras, si ingresó el comando de ejemplo que se muestra, en el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a:t>verá todas las referencias posibles en lugar de solo aquellas que son aplicables al nivel de jerarquía </a:t>
            </a:r>
            <a:r>
              <a:rPr lang="es-ES" sz="2200" dirty="0">
                <a:latin typeface="Consolas" panose="020B0609020204030204" pitchFamily="49" charset="0"/>
              </a:rPr>
              <a:t>[</a:t>
            </a:r>
            <a:r>
              <a:rPr lang="es-ES" sz="2200" dirty="0" err="1">
                <a:latin typeface="Consolas" panose="020B0609020204030204" pitchFamily="49" charset="0"/>
              </a:rPr>
              <a:t>edit</a:t>
            </a:r>
            <a:r>
              <a:rPr lang="es-ES" sz="2200" dirty="0">
                <a:latin typeface="Consolas" panose="020B0609020204030204" pitchFamily="49" charset="0"/>
              </a:rPr>
              <a:t> </a:t>
            </a:r>
            <a:r>
              <a:rPr lang="es-ES" sz="2200" dirty="0" err="1">
                <a:latin typeface="Consolas" panose="020B0609020204030204" pitchFamily="49" charset="0"/>
              </a:rPr>
              <a:t>system</a:t>
            </a:r>
            <a:r>
              <a:rPr lang="es-ES" sz="2200" dirty="0">
                <a:latin typeface="Consolas" panose="020B0609020204030204" pitchFamily="49" charset="0"/>
              </a:rPr>
              <a:t> </a:t>
            </a:r>
            <a:r>
              <a:rPr lang="es-ES" sz="2200" dirty="0" err="1">
                <a:latin typeface="Consolas" panose="020B0609020204030204" pitchFamily="49" charset="0"/>
              </a:rPr>
              <a:t>archival</a:t>
            </a:r>
            <a:r>
              <a:rPr lang="es-ES" sz="2200" dirty="0">
                <a:latin typeface="Consolas" panose="020B0609020204030204" pitchFamily="49" charset="0"/>
              </a:rPr>
              <a:t> </a:t>
            </a:r>
            <a:r>
              <a:rPr lang="es-ES" sz="2200" dirty="0" err="1">
                <a:latin typeface="Consolas" panose="020B0609020204030204" pitchFamily="49" charset="0"/>
              </a:rPr>
              <a:t>configuration</a:t>
            </a:r>
            <a:r>
              <a:rPr lang="es-ES" sz="2200" dirty="0">
                <a:latin typeface="Consolas" panose="020B0609020204030204" pitchFamily="49" charset="0"/>
              </a:rPr>
              <a:t>].</a:t>
            </a:r>
            <a:endParaRPr lang="es-GT" sz="2200" dirty="0">
              <a:latin typeface="Consolas" panose="020B0609020204030204" pitchFamily="49" charset="0"/>
            </a:endParaRPr>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B6FC8683-F260-4D67-9CEC-3A1EFEC2994C}"/>
              </a:ext>
            </a:extLst>
          </p:cNvPr>
          <p:cNvPicPr>
            <a:picLocks noChangeAspect="1"/>
          </p:cNvPicPr>
          <p:nvPr/>
        </p:nvPicPr>
        <p:blipFill>
          <a:blip r:embed="rId3"/>
          <a:stretch>
            <a:fillRect/>
          </a:stretch>
        </p:blipFill>
        <p:spPr>
          <a:xfrm>
            <a:off x="2796926" y="2833141"/>
            <a:ext cx="6598148" cy="2157087"/>
          </a:xfrm>
          <a:prstGeom prst="rect">
            <a:avLst/>
          </a:prstGeom>
        </p:spPr>
      </p:pic>
    </p:spTree>
    <p:extLst>
      <p:ext uri="{BB962C8B-B14F-4D97-AF65-F5344CB8AC3E}">
        <p14:creationId xmlns:p14="http://schemas.microsoft.com/office/powerpoint/2010/main" val="1347566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Completación</a:t>
            </a:r>
            <a:r>
              <a:rPr lang="es-GT" dirty="0">
                <a:latin typeface="Consolas" panose="020B0609020204030204" pitchFamily="49" charset="0"/>
              </a:rPr>
              <a:t> de comandos con la barra espaciadora</a:t>
            </a:r>
          </a:p>
          <a:p>
            <a:pPr lvl="1"/>
            <a:r>
              <a:rPr lang="es-GT" dirty="0"/>
              <a:t>Utilice la Barra Espaciadora para completar comandos.</a:t>
            </a:r>
          </a:p>
          <a:p>
            <a:pPr lvl="1"/>
            <a:r>
              <a:rPr lang="es-GT" dirty="0"/>
              <a:t>Si el comando es ambiguo, nos muestra los posibles </a:t>
            </a:r>
            <a:r>
              <a:rPr lang="es-GT" dirty="0" err="1"/>
              <a:t>completaciones</a:t>
            </a:r>
            <a:r>
              <a:rPr lang="es-GT" dirty="0"/>
              <a:t>.</a:t>
            </a:r>
          </a:p>
          <a:p>
            <a:pPr lvl="1"/>
            <a:r>
              <a:rPr lang="es-GT" dirty="0"/>
              <a:t>La </a:t>
            </a:r>
            <a:r>
              <a:rPr lang="es-GT" dirty="0" err="1"/>
              <a:t>completación</a:t>
            </a:r>
            <a:r>
              <a:rPr lang="es-GT" dirty="0"/>
              <a:t> de comandos se puede desactivar en una sesión individual de usuario.</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DA7982B5-6241-4CC0-8F20-DAB885549859}"/>
              </a:ext>
            </a:extLst>
          </p:cNvPr>
          <p:cNvPicPr>
            <a:picLocks noChangeAspect="1"/>
          </p:cNvPicPr>
          <p:nvPr/>
        </p:nvPicPr>
        <p:blipFill>
          <a:blip r:embed="rId3"/>
          <a:stretch>
            <a:fillRect/>
          </a:stretch>
        </p:blipFill>
        <p:spPr>
          <a:xfrm>
            <a:off x="1385235" y="3965708"/>
            <a:ext cx="8688155" cy="1593556"/>
          </a:xfrm>
          <a:prstGeom prst="rect">
            <a:avLst/>
          </a:prstGeom>
        </p:spPr>
      </p:pic>
    </p:spTree>
    <p:extLst>
      <p:ext uri="{BB962C8B-B14F-4D97-AF65-F5344CB8AC3E}">
        <p14:creationId xmlns:p14="http://schemas.microsoft.com/office/powerpoint/2010/main" val="29467428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err="1">
                <a:latin typeface="Consolas" panose="020B0609020204030204" pitchFamily="49" charset="0"/>
              </a:rPr>
              <a:t>Completacion</a:t>
            </a:r>
            <a:r>
              <a:rPr lang="es-GT" dirty="0">
                <a:latin typeface="Consolas" panose="020B0609020204030204" pitchFamily="49" charset="0"/>
              </a:rPr>
              <a:t> con </a:t>
            </a:r>
            <a:r>
              <a:rPr lang="es-GT" dirty="0" err="1">
                <a:latin typeface="Consolas" panose="020B0609020204030204" pitchFamily="49" charset="0"/>
              </a:rPr>
              <a:t>Tab</a:t>
            </a:r>
            <a:r>
              <a:rPr lang="es-GT" dirty="0">
                <a:latin typeface="Consolas" panose="020B0609020204030204" pitchFamily="49" charset="0"/>
              </a:rPr>
              <a:t> de comandos y variables</a:t>
            </a:r>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5" name="Picture 4">
            <a:extLst>
              <a:ext uri="{FF2B5EF4-FFF2-40B4-BE49-F238E27FC236}">
                <a16:creationId xmlns:a16="http://schemas.microsoft.com/office/drawing/2014/main" id="{1E88C47B-AC86-4D02-BD67-8114C678B381}"/>
              </a:ext>
            </a:extLst>
          </p:cNvPr>
          <p:cNvPicPr>
            <a:picLocks noChangeAspect="1"/>
          </p:cNvPicPr>
          <p:nvPr/>
        </p:nvPicPr>
        <p:blipFill>
          <a:blip r:embed="rId3"/>
          <a:stretch>
            <a:fillRect/>
          </a:stretch>
        </p:blipFill>
        <p:spPr>
          <a:xfrm>
            <a:off x="1476999" y="2475002"/>
            <a:ext cx="9238001" cy="3446113"/>
          </a:xfrm>
          <a:prstGeom prst="rect">
            <a:avLst/>
          </a:prstGeom>
        </p:spPr>
      </p:pic>
    </p:spTree>
    <p:extLst>
      <p:ext uri="{BB962C8B-B14F-4D97-AF65-F5344CB8AC3E}">
        <p14:creationId xmlns:p14="http://schemas.microsoft.com/office/powerpoint/2010/main" val="3073040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12E2015-3EC2-4815-B5C7-FC28ECC691EF}"/>
              </a:ext>
            </a:extLst>
          </p:cNvPr>
          <p:cNvSpPr>
            <a:spLocks noGrp="1"/>
          </p:cNvSpPr>
          <p:nvPr>
            <p:ph sz="half" idx="1"/>
          </p:nvPr>
        </p:nvSpPr>
        <p:spPr>
          <a:xfrm>
            <a:off x="375355" y="1464909"/>
            <a:ext cx="11345590" cy="4885092"/>
          </a:xfrm>
        </p:spPr>
        <p:txBody>
          <a:bodyPr>
            <a:normAutofit/>
          </a:bodyPr>
          <a:lstStyle/>
          <a:p>
            <a:r>
              <a:rPr lang="es-GT" dirty="0">
                <a:latin typeface="Consolas" panose="020B0609020204030204" pitchFamily="49" charset="0"/>
              </a:rPr>
              <a:t>Editando la línea de comandos</a:t>
            </a:r>
          </a:p>
          <a:p>
            <a:pPr lvl="1"/>
            <a:r>
              <a:rPr lang="es-GT" dirty="0">
                <a:latin typeface="+mj-lt"/>
              </a:rPr>
              <a:t>Se puede utilizar combinaciones de teclas para editar caracteres </a:t>
            </a:r>
            <a:r>
              <a:rPr lang="es-GT" dirty="0" err="1">
                <a:latin typeface="+mj-lt"/>
              </a:rPr>
              <a:t>especificos</a:t>
            </a:r>
            <a:r>
              <a:rPr lang="es-GT" dirty="0">
                <a:latin typeface="+mj-lt"/>
              </a:rPr>
              <a:t> o palabras en la línea de comandos</a:t>
            </a:r>
          </a:p>
          <a:p>
            <a:pPr marL="57150" lvl="1" indent="0">
              <a:buNone/>
            </a:pPr>
            <a:endParaRPr lang="es-GT" dirty="0"/>
          </a:p>
          <a:p>
            <a:pPr marL="57150" lvl="1" indent="0">
              <a:buNone/>
            </a:pPr>
            <a:endParaRPr lang="es-GT" dirty="0"/>
          </a:p>
          <a:p>
            <a:pPr marL="57150" lvl="1" indent="0">
              <a:buNone/>
            </a:pPr>
            <a:endParaRPr lang="es-GT" dirty="0"/>
          </a:p>
        </p:txBody>
      </p:sp>
      <p:sp>
        <p:nvSpPr>
          <p:cNvPr id="2" name="Título 1"/>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7" name="Content Placeholder 6">
            <a:extLst>
              <a:ext uri="{FF2B5EF4-FFF2-40B4-BE49-F238E27FC236}">
                <a16:creationId xmlns:a16="http://schemas.microsoft.com/office/drawing/2014/main" id="{E7152EC0-2C5C-4521-9514-8956C96B8E36}"/>
              </a:ext>
            </a:extLst>
          </p:cNvPr>
          <p:cNvSpPr>
            <a:spLocks noGrp="1"/>
          </p:cNvSpPr>
          <p:nvPr>
            <p:ph sz="quarter" idx="14"/>
          </p:nvPr>
        </p:nvSpPr>
        <p:spPr>
          <a:xfrm>
            <a:off x="2085975" y="508000"/>
            <a:ext cx="7699551" cy="511175"/>
          </a:xfrm>
        </p:spPr>
        <p:txBody>
          <a:bodyPr/>
          <a:lstStyle/>
          <a:p>
            <a:r>
              <a:rPr lang="en-US" dirty="0"/>
              <a:t>03: </a:t>
            </a:r>
            <a:r>
              <a:rPr lang="en-US" dirty="0" err="1"/>
              <a:t>Interfaz</a:t>
            </a:r>
            <a:r>
              <a:rPr lang="en-US" dirty="0"/>
              <a:t> de </a:t>
            </a:r>
            <a:r>
              <a:rPr lang="en-US" dirty="0" err="1"/>
              <a:t>Usuario</a:t>
            </a:r>
            <a:r>
              <a:rPr lang="en-US" dirty="0"/>
              <a:t>: Junos CLI</a:t>
            </a:r>
          </a:p>
        </p:txBody>
      </p:sp>
      <p:pic>
        <p:nvPicPr>
          <p:cNvPr id="4" name="Picture 3">
            <a:extLst>
              <a:ext uri="{FF2B5EF4-FFF2-40B4-BE49-F238E27FC236}">
                <a16:creationId xmlns:a16="http://schemas.microsoft.com/office/drawing/2014/main" id="{0B786E83-6C82-43E2-AEA6-ED0244C4ADDC}"/>
              </a:ext>
            </a:extLst>
          </p:cNvPr>
          <p:cNvPicPr>
            <a:picLocks noChangeAspect="1"/>
          </p:cNvPicPr>
          <p:nvPr/>
        </p:nvPicPr>
        <p:blipFill>
          <a:blip r:embed="rId3"/>
          <a:stretch>
            <a:fillRect/>
          </a:stretch>
        </p:blipFill>
        <p:spPr>
          <a:xfrm>
            <a:off x="953187" y="2719995"/>
            <a:ext cx="8655508" cy="2870392"/>
          </a:xfrm>
          <a:prstGeom prst="rect">
            <a:avLst/>
          </a:prstGeom>
        </p:spPr>
      </p:pic>
      <p:sp>
        <p:nvSpPr>
          <p:cNvPr id="6" name="TextBox 5">
            <a:extLst>
              <a:ext uri="{FF2B5EF4-FFF2-40B4-BE49-F238E27FC236}">
                <a16:creationId xmlns:a16="http://schemas.microsoft.com/office/drawing/2014/main" id="{925F20E0-0945-40A0-B25C-7C7E2CBA95E0}"/>
              </a:ext>
            </a:extLst>
          </p:cNvPr>
          <p:cNvSpPr txBox="1"/>
          <p:nvPr/>
        </p:nvSpPr>
        <p:spPr>
          <a:xfrm>
            <a:off x="654570" y="5891135"/>
            <a:ext cx="10882859" cy="707886"/>
          </a:xfrm>
          <a:prstGeom prst="rect">
            <a:avLst/>
          </a:prstGeom>
          <a:solidFill>
            <a:schemeClr val="accent1">
              <a:lumMod val="20000"/>
              <a:lumOff val="80000"/>
            </a:schemeClr>
          </a:solidFill>
        </p:spPr>
        <p:txBody>
          <a:bodyPr wrap="square" rtlCol="0">
            <a:spAutoFit/>
          </a:bodyPr>
          <a:lstStyle/>
          <a:p>
            <a:r>
              <a:rPr lang="es-GT" sz="2000" dirty="0"/>
              <a:t>Junos OS por defecto utiliza terminal VT100. Este tipo de terminal permite el uso de las flechas del teclado sin ninguna configuración adicional.</a:t>
            </a:r>
            <a:endParaRPr lang="en-US" sz="2000" dirty="0"/>
          </a:p>
        </p:txBody>
      </p:sp>
    </p:spTree>
    <p:extLst>
      <p:ext uri="{BB962C8B-B14F-4D97-AF65-F5344CB8AC3E}">
        <p14:creationId xmlns:p14="http://schemas.microsoft.com/office/powerpoint/2010/main" val="4604908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2404</TotalTime>
  <Words>15562</Words>
  <Application>Microsoft Office PowerPoint</Application>
  <PresentationFormat>Panorámica</PresentationFormat>
  <Paragraphs>1236</Paragraphs>
  <Slides>163</Slides>
  <Notes>92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163</vt:i4>
      </vt:variant>
    </vt:vector>
  </HeadingPairs>
  <TitlesOfParts>
    <vt:vector size="171" baseType="lpstr">
      <vt:lpstr>Arial</vt:lpstr>
      <vt:lpstr>Bahnschrift SemiBold</vt:lpstr>
      <vt:lpstr>Calibri</vt:lpstr>
      <vt:lpstr>Consolas</vt:lpstr>
      <vt:lpstr>Corbel</vt:lpstr>
      <vt:lpstr>Symbol</vt:lpstr>
      <vt:lpstr>Wingdings</vt:lpstr>
      <vt:lpstr>Tema de Office</vt:lpstr>
      <vt:lpstr>Introducción al sistema operativo JUNOS</vt:lpstr>
      <vt:lpstr>Descripción General del Curso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Victor Ramirez</cp:lastModifiedBy>
  <cp:revision>4</cp:revision>
  <dcterms:created xsi:type="dcterms:W3CDTF">2022-02-13T05:49:53Z</dcterms:created>
  <dcterms:modified xsi:type="dcterms:W3CDTF">2022-08-02T16:39:15Z</dcterms:modified>
</cp:coreProperties>
</file>